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8" r:id="rId4"/>
    <p:sldId id="259" r:id="rId5"/>
    <p:sldId id="264" r:id="rId6"/>
    <p:sldId id="262" r:id="rId7"/>
    <p:sldId id="265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22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25CAC-65C5-DDDA-676E-2C8860064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6B8D-1639-45B1-AD81-A38734715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7461F-9C95-62D6-86FB-2EBC46A4D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05924-2912-4818-A2F7-242E0FFB1BDA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BE4DF-D98F-55BB-5DF5-F96DD529E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2B2C1-B114-49AD-6941-BBBA58349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3F029-40E1-4576-92DE-5B58069E8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13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B9932-2118-A593-4119-71415A2E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D1C658-9C71-1831-F244-09C266989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1D593-E389-77A0-0837-F09DFFA2E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05924-2912-4818-A2F7-242E0FFB1BDA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F8A11-FC05-9F7E-F5B4-3B00BF6D1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D5798-EFAD-2376-808F-ABE40F3C6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3F029-40E1-4576-92DE-5B58069E8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6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F65467-E56B-6DC4-547A-C0E14B22BD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14E9AA-44D6-18F4-BAB0-A4B2DDBD72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D4F97-E82E-5777-B2E9-F3722FA97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05924-2912-4818-A2F7-242E0FFB1BDA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B2699-795E-5C27-CA00-4934F8D85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A7A75-5361-05EA-37A7-C75693515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3F029-40E1-4576-92DE-5B58069E8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27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0B4DD-3BF2-5EBB-FF77-91B37924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2420D-75D1-5BB4-5941-B7F775EC4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B97DC-3153-8B56-A923-2E3F65A12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05924-2912-4818-A2F7-242E0FFB1BDA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3725E-AEA2-06BE-7CAE-1DE4C8E58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C377F-29C9-DD63-370E-19E2A8706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3F029-40E1-4576-92DE-5B58069E8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08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9BAE-2884-D85E-E490-A3E4D1325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B3A2D-4274-7BB2-CAF1-70955766C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EBCBE-64EA-7A79-D856-3B54FFADF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05924-2912-4818-A2F7-242E0FFB1BDA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51CD9-668B-4AEA-4C7B-42A9E32F5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B1488-D4AC-56EE-61F5-E92C0A34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3F029-40E1-4576-92DE-5B58069E8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4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87EDA-99C7-BE60-F59D-ACA9A6A0F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20178-84FF-875A-4D0C-EEC5F99F9B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128EA3-FA09-F28C-2CE8-1ED4B0726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BA193-7111-17EA-1C96-0C7C91465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05924-2912-4818-A2F7-242E0FFB1BDA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BAE8C-F10A-DAAF-36D3-43005E1BB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F03B0-A06F-C83F-7A83-178F5CD9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3F029-40E1-4576-92DE-5B58069E8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86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E814-2121-1241-4DC8-9E9F963F6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4E8F0-016C-DA2F-E151-0C912F9DA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D3C04-ED35-F95A-0339-B08AD0C73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2BCEC-6CB6-76EC-C88E-0206FDBF67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B49B6C-B48C-A932-FC28-1FF8F1D242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66AB39-FDA1-9186-D548-43A689957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05924-2912-4818-A2F7-242E0FFB1BDA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15DA70-36CA-4CD9-C98C-C82D48967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8887E-4F94-2941-EABB-DBBB40880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3F029-40E1-4576-92DE-5B58069E8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5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FDDC-290A-8EFD-464B-64ED96DF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04A42F-9780-025C-EC4B-6FFB1C7CC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05924-2912-4818-A2F7-242E0FFB1BDA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3DAFA2-CFC0-E037-43EA-16AAAFACA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93EA0-99A3-89C8-92F6-3FC3BA854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3F029-40E1-4576-92DE-5B58069E8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ABEAC1-D177-55F1-DD7E-B068C909B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05924-2912-4818-A2F7-242E0FFB1BDA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21273B-EEF7-F282-9072-0C6B229F4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B79D0-3F7A-E87A-4964-69B664BA2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3F029-40E1-4576-92DE-5B58069E8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58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6AC29-E6E5-FF0B-98DF-C5642604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0EC24-F61A-0251-B90B-FC864F4A0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5DAA16-40DD-D133-DE70-035B20238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F9DFB-CEFD-7D53-0D66-A58B7B862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05924-2912-4818-A2F7-242E0FFB1BDA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24756-0FD3-1E24-3972-BDE417F5F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821F0-EE6F-E8E5-CEE2-FB91BDC67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3F029-40E1-4576-92DE-5B58069E8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2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2407-5019-EC53-96FE-6971AEB38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68F301-2E78-1E76-893E-A28C907D25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FE41C-218C-3086-C42E-C61C91BBC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21BC5-F541-3E09-19F8-27C36BC3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05924-2912-4818-A2F7-242E0FFB1BDA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5B67C-4E80-A817-28F2-E6F5E00A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0E7B0-02CC-4121-FA71-DB023ECF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3F029-40E1-4576-92DE-5B58069E8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91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C394D9-825B-3893-B99A-EE72893DC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FD2E2-A49A-9DA4-F261-BF7082795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72617-AA58-E4D7-1A66-8EE385FEA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05924-2912-4818-A2F7-242E0FFB1BDA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1D5BD-ED04-AE8E-2DB5-0746DC0AD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3C611-E4D1-1F93-43EF-FAE0325F6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3F029-40E1-4576-92DE-5B58069E8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7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ip/phpmyadmi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ip/phpmyadm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ip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477914254" descr="A blue and white logo&#10;&#10;Description automatically generated">
            <a:extLst>
              <a:ext uri="{FF2B5EF4-FFF2-40B4-BE49-F238E27FC236}">
                <a16:creationId xmlns:a16="http://schemas.microsoft.com/office/drawing/2014/main" id="{D677F20A-D395-E6BC-241A-AF2FEB651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142780"/>
            <a:ext cx="9144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8A115D-8B57-9359-A5F4-3CFF9660AAA8}"/>
              </a:ext>
            </a:extLst>
          </p:cNvPr>
          <p:cNvSpPr txBox="1"/>
          <p:nvPr/>
        </p:nvSpPr>
        <p:spPr>
          <a:xfrm>
            <a:off x="3047478" y="23645"/>
            <a:ext cx="6097044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KHOA KỸ THUẬT VÀ CÔNG NGHỆ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 MÔN CÔNG NGHỆ THÔNG TIN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507ECD-2216-4675-BDDE-F0BEA0B523BE}"/>
              </a:ext>
            </a:extLst>
          </p:cNvPr>
          <p:cNvSpPr txBox="1"/>
          <p:nvPr/>
        </p:nvSpPr>
        <p:spPr>
          <a:xfrm>
            <a:off x="3047478" y="2190548"/>
            <a:ext cx="6097044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 TẬP ĐỒ ÁN CƠ SỞ NGÀNH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 KỲ 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zh-C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NĂM HỌC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2023 - 2024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A0902E-A06C-2CDD-588A-F03BF8B0C24F}"/>
              </a:ext>
            </a:extLst>
          </p:cNvPr>
          <p:cNvSpPr txBox="1"/>
          <p:nvPr/>
        </p:nvSpPr>
        <p:spPr>
          <a:xfrm>
            <a:off x="3047478" y="3207537"/>
            <a:ext cx="6097044" cy="1687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RIỂN KHAI JOOMLA</a:t>
            </a:r>
            <a:b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 NỀN TẢNG HỆ ĐIỀU HÀNH</a:t>
            </a:r>
            <a:b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MÃ NGUỒN MỞ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0CF4AB-9371-CEFC-A84C-6F5242BB3316}"/>
              </a:ext>
            </a:extLst>
          </p:cNvPr>
          <p:cNvSpPr txBox="1"/>
          <p:nvPr/>
        </p:nvSpPr>
        <p:spPr>
          <a:xfrm>
            <a:off x="862730" y="4895500"/>
            <a:ext cx="364664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Giáo viên hướng dẫn: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Nguyễn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Hoàng Duy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D23F7E-1763-8757-5AC0-59F437F3868D}"/>
              </a:ext>
            </a:extLst>
          </p:cNvPr>
          <p:cNvSpPr txBox="1"/>
          <p:nvPr/>
        </p:nvSpPr>
        <p:spPr>
          <a:xfrm>
            <a:off x="8615297" y="4728398"/>
            <a:ext cx="2820966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Sinh viên thực hiện: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 tên: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Phạm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Quang Duy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MSSV: </a:t>
            </a:r>
            <a:r>
              <a:rPr lang="zh-C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17521001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Lớp: 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DA21TTC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68148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72CD7A-082A-C84F-6924-DB41D78AA85B}"/>
              </a:ext>
            </a:extLst>
          </p:cNvPr>
          <p:cNvSpPr txBox="1"/>
          <p:nvPr/>
        </p:nvSpPr>
        <p:spPr>
          <a:xfrm>
            <a:off x="839360" y="178148"/>
            <a:ext cx="5173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6. </a:t>
            </a:r>
            <a:r>
              <a:rPr lang="en-US" sz="3600" dirty="0" err="1"/>
              <a:t>Cài</a:t>
            </a:r>
            <a:r>
              <a:rPr lang="en-US" sz="3600" dirty="0"/>
              <a:t> </a:t>
            </a:r>
            <a:r>
              <a:rPr lang="en-US" sz="3600" dirty="0" err="1"/>
              <a:t>đặt</a:t>
            </a:r>
            <a:r>
              <a:rPr lang="en-US" sz="3600" dirty="0"/>
              <a:t> PHP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2D60ED-5B46-BF8B-62B8-91BAEBB2F66F}"/>
              </a:ext>
            </a:extLst>
          </p:cNvPr>
          <p:cNvSpPr txBox="1"/>
          <p:nvPr/>
        </p:nvSpPr>
        <p:spPr>
          <a:xfrm>
            <a:off x="1196473" y="1171184"/>
            <a:ext cx="89245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- PHP </a:t>
            </a:r>
            <a:r>
              <a:rPr lang="en-US" sz="2400" dirty="0" err="1"/>
              <a:t>cung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 </a:t>
            </a:r>
            <a:r>
              <a:rPr lang="en-US" sz="2400" dirty="0" err="1"/>
              <a:t>khả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tương</a:t>
            </a:r>
            <a:r>
              <a:rPr lang="en-US" sz="2400" dirty="0"/>
              <a:t> </a:t>
            </a:r>
            <a:r>
              <a:rPr lang="en-US" sz="2400" dirty="0" err="1"/>
              <a:t>tác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sở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,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lí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.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cài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 PHP </a:t>
            </a:r>
            <a:r>
              <a:rPr lang="en-US" sz="2400" dirty="0" err="1"/>
              <a:t>trên</a:t>
            </a:r>
            <a:r>
              <a:rPr lang="en-US" sz="2400" dirty="0"/>
              <a:t> Ubuntu Server </a:t>
            </a:r>
            <a:r>
              <a:rPr lang="en-US" sz="2400" dirty="0" err="1"/>
              <a:t>giúp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trang</a:t>
            </a:r>
            <a:r>
              <a:rPr lang="en-US" sz="2400" dirty="0"/>
              <a:t> web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web </a:t>
            </a:r>
            <a:r>
              <a:rPr lang="en-US" sz="2400" dirty="0" err="1"/>
              <a:t>phức</a:t>
            </a:r>
            <a:r>
              <a:rPr lang="en-US" sz="2400" dirty="0"/>
              <a:t> </a:t>
            </a:r>
            <a:r>
              <a:rPr lang="en-US" sz="2400" dirty="0" err="1"/>
              <a:t>tạp</a:t>
            </a:r>
            <a:r>
              <a:rPr lang="en-US" sz="2400" dirty="0"/>
              <a:t>.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Calibri (Body)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162BA9-5EF0-87DD-152B-EA7A168D9227}"/>
              </a:ext>
            </a:extLst>
          </p:cNvPr>
          <p:cNvSpPr txBox="1"/>
          <p:nvPr/>
        </p:nvSpPr>
        <p:spPr>
          <a:xfrm>
            <a:off x="1023861" y="2599086"/>
            <a:ext cx="9989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-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lệnh</a:t>
            </a:r>
            <a:r>
              <a:rPr lang="en-US" sz="2400" dirty="0"/>
              <a:t>: apt-get install php5 libapache2-mod-php5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cài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endParaRPr lang="en-US" sz="2400" dirty="0"/>
          </a:p>
        </p:txBody>
      </p:sp>
      <p:pic>
        <p:nvPicPr>
          <p:cNvPr id="10242" name="Picture 1">
            <a:extLst>
              <a:ext uri="{FF2B5EF4-FFF2-40B4-BE49-F238E27FC236}">
                <a16:creationId xmlns:a16="http://schemas.microsoft.com/office/drawing/2014/main" id="{3FDAAE1E-9926-CA55-654D-0C7882DCE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703" y="3480436"/>
            <a:ext cx="6215605" cy="3199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4198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72CD7A-082A-C84F-6924-DB41D78AA85B}"/>
              </a:ext>
            </a:extLst>
          </p:cNvPr>
          <p:cNvSpPr txBox="1"/>
          <p:nvPr/>
        </p:nvSpPr>
        <p:spPr>
          <a:xfrm>
            <a:off x="839360" y="178148"/>
            <a:ext cx="5173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6. </a:t>
            </a:r>
            <a:r>
              <a:rPr lang="en-US" sz="3600" dirty="0" err="1"/>
              <a:t>Cài</a:t>
            </a:r>
            <a:r>
              <a:rPr lang="en-US" sz="3600" dirty="0"/>
              <a:t> </a:t>
            </a:r>
            <a:r>
              <a:rPr lang="en-US" sz="3600" dirty="0" err="1"/>
              <a:t>đặt</a:t>
            </a:r>
            <a:r>
              <a:rPr lang="en-US" sz="3600" dirty="0"/>
              <a:t> </a:t>
            </a:r>
            <a:r>
              <a:rPr lang="en-US" sz="3600" dirty="0" err="1"/>
              <a:t>phpMyadmin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2D60ED-5B46-BF8B-62B8-91BAEBB2F66F}"/>
              </a:ext>
            </a:extLst>
          </p:cNvPr>
          <p:cNvSpPr txBox="1"/>
          <p:nvPr/>
        </p:nvSpPr>
        <p:spPr>
          <a:xfrm>
            <a:off x="1040255" y="1176496"/>
            <a:ext cx="57053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- phpMyAdmin </a:t>
            </a:r>
            <a:r>
              <a:rPr lang="en-US" sz="2400" dirty="0" err="1"/>
              <a:t>giúp</a:t>
            </a:r>
            <a:r>
              <a:rPr lang="en-US" sz="2400" dirty="0"/>
              <a:t>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trị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sở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MySQL </a:t>
            </a:r>
            <a:r>
              <a:rPr lang="en-US" sz="2400" dirty="0" err="1"/>
              <a:t>thông</a:t>
            </a:r>
            <a:r>
              <a:rPr lang="en-US" sz="2400" dirty="0"/>
              <a:t> qua </a:t>
            </a:r>
            <a:r>
              <a:rPr lang="en-US" sz="2400" dirty="0" err="1"/>
              <a:t>giao</a:t>
            </a:r>
            <a:r>
              <a:rPr lang="en-US" sz="2400" dirty="0"/>
              <a:t> </a:t>
            </a:r>
            <a:r>
              <a:rPr lang="en-US" sz="2400" dirty="0" err="1"/>
              <a:t>diện</a:t>
            </a:r>
            <a:r>
              <a:rPr lang="en-US" sz="2400" dirty="0"/>
              <a:t> web</a:t>
            </a:r>
            <a:endParaRPr lang="en-US" sz="24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162BA9-5EF0-87DD-152B-EA7A168D9227}"/>
              </a:ext>
            </a:extLst>
          </p:cNvPr>
          <p:cNvSpPr txBox="1"/>
          <p:nvPr/>
        </p:nvSpPr>
        <p:spPr>
          <a:xfrm>
            <a:off x="939539" y="2296170"/>
            <a:ext cx="49947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-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lệnh</a:t>
            </a:r>
            <a:r>
              <a:rPr lang="en-US" sz="2400" dirty="0"/>
              <a:t> apt-get install </a:t>
            </a:r>
            <a:r>
              <a:rPr lang="en-US" sz="2400" dirty="0" err="1"/>
              <a:t>phpmyadmin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cài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endParaRPr lang="en-US" sz="2400" dirty="0"/>
          </a:p>
        </p:txBody>
      </p:sp>
      <p:pic>
        <p:nvPicPr>
          <p:cNvPr id="11267" name="Picture 1">
            <a:extLst>
              <a:ext uri="{FF2B5EF4-FFF2-40B4-BE49-F238E27FC236}">
                <a16:creationId xmlns:a16="http://schemas.microsoft.com/office/drawing/2014/main" id="{5AF94345-2F28-C1F9-0627-581FB7C7B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39" y="3610394"/>
            <a:ext cx="5376863" cy="302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1C10AD-3BB4-882E-CB13-97238C5E220A}"/>
              </a:ext>
            </a:extLst>
          </p:cNvPr>
          <p:cNvSpPr txBox="1"/>
          <p:nvPr/>
        </p:nvSpPr>
        <p:spPr>
          <a:xfrm>
            <a:off x="7031377" y="1176496"/>
            <a:ext cx="41203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ea typeface="Times New Roman" panose="02020603050405020304" pitchFamily="18" charset="0"/>
              </a:rPr>
              <a:t>-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Kiểm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tra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phpMyAdmin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bằng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cách</a:t>
            </a:r>
            <a:r>
              <a:rPr lang="en-US" sz="2400" dirty="0"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truy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cập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đến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địa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chỉ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u="sng" dirty="0">
                <a:solidFill>
                  <a:srgbClr val="0563C1"/>
                </a:solidFill>
                <a:effectLst/>
                <a:ea typeface="SimSun" panose="02010600030101010101" pitchFamily="2" charset="-122"/>
                <a:hlinkClick r:id="rId3"/>
              </a:rPr>
              <a:t>http://IP/phpmyadmin</a:t>
            </a:r>
            <a:endParaRPr lang="en-US" sz="2400" dirty="0"/>
          </a:p>
        </p:txBody>
      </p:sp>
      <p:pic>
        <p:nvPicPr>
          <p:cNvPr id="11268" name="Picture 1">
            <a:extLst>
              <a:ext uri="{FF2B5EF4-FFF2-40B4-BE49-F238E27FC236}">
                <a16:creationId xmlns:a16="http://schemas.microsoft.com/office/drawing/2014/main" id="{D19A1663-A81F-8DDF-9745-C2716EAD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378" y="3571841"/>
            <a:ext cx="4994754" cy="3024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428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72CD7A-082A-C84F-6924-DB41D78AA85B}"/>
              </a:ext>
            </a:extLst>
          </p:cNvPr>
          <p:cNvSpPr txBox="1"/>
          <p:nvPr/>
        </p:nvSpPr>
        <p:spPr>
          <a:xfrm>
            <a:off x="839360" y="178148"/>
            <a:ext cx="5173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7. </a:t>
            </a:r>
            <a:r>
              <a:rPr lang="en-US" sz="3600" dirty="0" err="1"/>
              <a:t>Cài</a:t>
            </a:r>
            <a:r>
              <a:rPr lang="en-US" sz="3600" dirty="0"/>
              <a:t> </a:t>
            </a:r>
            <a:r>
              <a:rPr lang="en-US" sz="3600" dirty="0" err="1"/>
              <a:t>đặt</a:t>
            </a:r>
            <a:r>
              <a:rPr lang="en-US" sz="3600" dirty="0"/>
              <a:t> Joomla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2D60ED-5B46-BF8B-62B8-91BAEBB2F66F}"/>
              </a:ext>
            </a:extLst>
          </p:cNvPr>
          <p:cNvSpPr txBox="1"/>
          <p:nvPr/>
        </p:nvSpPr>
        <p:spPr>
          <a:xfrm>
            <a:off x="814193" y="1114816"/>
            <a:ext cx="37703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- </a:t>
            </a:r>
            <a:r>
              <a:rPr lang="en-US" sz="2400" dirty="0" err="1"/>
              <a:t>Sửa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tin </a:t>
            </a:r>
            <a:r>
              <a:rPr lang="en-US" sz="2400" dirty="0" err="1"/>
              <a:t>cấu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sshd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phép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root </a:t>
            </a:r>
            <a:r>
              <a:rPr lang="en-US" sz="2400" dirty="0" err="1"/>
              <a:t>đăng</a:t>
            </a:r>
            <a:r>
              <a:rPr lang="en-US" sz="2400" dirty="0"/>
              <a:t> </a:t>
            </a:r>
            <a:r>
              <a:rPr lang="en-US" sz="2400" dirty="0" err="1"/>
              <a:t>nhập</a:t>
            </a:r>
            <a:r>
              <a:rPr lang="en-US" sz="2400" dirty="0"/>
              <a:t> qua SSH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Calibri (Body)"/>
              <a:ea typeface="Times New Roman" panose="02020603050405020304" pitchFamily="18" charset="0"/>
            </a:endParaRP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63869629-4DC9-D13B-923D-BC5F87956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59" y="2915651"/>
            <a:ext cx="4935135" cy="3096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175A26-1014-0485-BD46-1D6232830D06}"/>
              </a:ext>
            </a:extLst>
          </p:cNvPr>
          <p:cNvSpPr txBox="1"/>
          <p:nvPr/>
        </p:nvSpPr>
        <p:spPr>
          <a:xfrm>
            <a:off x="6337272" y="1089764"/>
            <a:ext cx="42499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ea typeface="SimSun" panose="02010600030101010101" pitchFamily="2" charset="-122"/>
              </a:rPr>
              <a:t>-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Sử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dụng</a:t>
            </a:r>
            <a:r>
              <a:rPr lang="en-US" sz="2400" dirty="0">
                <a:effectLst/>
                <a:ea typeface="SimSun" panose="02010600030101010101" pitchFamily="2" charset="-122"/>
              </a:rPr>
              <a:t> FileZilla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đăng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nhập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bằng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tài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khoản</a:t>
            </a:r>
            <a:r>
              <a:rPr lang="en-US" sz="2400" dirty="0">
                <a:effectLst/>
                <a:ea typeface="SimSun" panose="02010600030101010101" pitchFamily="2" charset="-122"/>
              </a:rPr>
              <a:t> root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để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tiến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hành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sao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chép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Joomla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vào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/var/www/html</a:t>
            </a:r>
          </a:p>
        </p:txBody>
      </p:sp>
      <p:pic>
        <p:nvPicPr>
          <p:cNvPr id="1027" name="Picture 1">
            <a:extLst>
              <a:ext uri="{FF2B5EF4-FFF2-40B4-BE49-F238E27FC236}">
                <a16:creationId xmlns:a16="http://schemas.microsoft.com/office/drawing/2014/main" id="{1247ECD6-DFD1-0DD2-3423-5503CDA6E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272" y="2915651"/>
            <a:ext cx="5164899" cy="3096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68916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60AC549-72B0-BECF-9692-D92670F9CC84}"/>
              </a:ext>
            </a:extLst>
          </p:cNvPr>
          <p:cNvSpPr txBox="1"/>
          <p:nvPr/>
        </p:nvSpPr>
        <p:spPr>
          <a:xfrm>
            <a:off x="710206" y="554152"/>
            <a:ext cx="7795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nén</a:t>
            </a:r>
            <a:r>
              <a:rPr lang="en-US" sz="2400" dirty="0"/>
              <a:t> </a:t>
            </a:r>
            <a:r>
              <a:rPr lang="en-US" sz="2400" dirty="0" err="1"/>
              <a:t>chương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cài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 err="1"/>
              <a:t>Cụ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: unzip joomla3922.zip /var/www/html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ea typeface="Times New Roman" panose="02020603050405020304" pitchFamily="18" charset="0"/>
              </a:rPr>
              <a:t>Truy</a:t>
            </a:r>
            <a:r>
              <a:rPr lang="en-US" sz="2400" dirty="0"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a typeface="Times New Roman" panose="02020603050405020304" pitchFamily="18" charset="0"/>
              </a:rPr>
              <a:t>cập</a:t>
            </a:r>
            <a:r>
              <a:rPr lang="en-US" sz="2400" dirty="0"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a typeface="Times New Roman" panose="02020603050405020304" pitchFamily="18" charset="0"/>
              </a:rPr>
              <a:t>vào</a:t>
            </a:r>
            <a:r>
              <a:rPr lang="en-US" sz="2400" dirty="0">
                <a:ea typeface="Times New Roman" panose="02020603050405020304" pitchFamily="18" charset="0"/>
              </a:rPr>
              <a:t> http://IP </a:t>
            </a:r>
            <a:r>
              <a:rPr lang="en-US" sz="2400" dirty="0" err="1">
                <a:ea typeface="Times New Roman" panose="02020603050405020304" pitchFamily="18" charset="0"/>
              </a:rPr>
              <a:t>để</a:t>
            </a:r>
            <a:r>
              <a:rPr lang="en-US" sz="2400" dirty="0"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a typeface="Times New Roman" panose="02020603050405020304" pitchFamily="18" charset="0"/>
              </a:rPr>
              <a:t>đến</a:t>
            </a:r>
            <a:r>
              <a:rPr lang="en-US" sz="2400" dirty="0"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a typeface="Times New Roman" panose="02020603050405020304" pitchFamily="18" charset="0"/>
              </a:rPr>
              <a:t>trang</a:t>
            </a:r>
            <a:r>
              <a:rPr lang="en-US" sz="2400" dirty="0">
                <a:ea typeface="Times New Roman" panose="02020603050405020304" pitchFamily="18" charset="0"/>
              </a:rPr>
              <a:t> Joomla </a:t>
            </a:r>
            <a:r>
              <a:rPr lang="en-US" sz="2400" dirty="0" err="1">
                <a:ea typeface="Times New Roman" panose="02020603050405020304" pitchFamily="18" charset="0"/>
              </a:rPr>
              <a:t>vừa</a:t>
            </a:r>
            <a:r>
              <a:rPr lang="en-US" sz="2400" dirty="0"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a typeface="Times New Roman" panose="02020603050405020304" pitchFamily="18" charset="0"/>
              </a:rPr>
              <a:t>giải</a:t>
            </a:r>
            <a:r>
              <a:rPr lang="en-US" sz="2400" dirty="0"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a typeface="Times New Roman" panose="02020603050405020304" pitchFamily="18" charset="0"/>
              </a:rPr>
              <a:t>nén</a:t>
            </a: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pic>
        <p:nvPicPr>
          <p:cNvPr id="2050" name="Picture 1">
            <a:extLst>
              <a:ext uri="{FF2B5EF4-FFF2-40B4-BE49-F238E27FC236}">
                <a16:creationId xmlns:a16="http://schemas.microsoft.com/office/drawing/2014/main" id="{F175E123-48D9-7CB9-CEAA-C7187D05A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85" y="2490412"/>
            <a:ext cx="4405053" cy="306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1">
            <a:extLst>
              <a:ext uri="{FF2B5EF4-FFF2-40B4-BE49-F238E27FC236}">
                <a16:creationId xmlns:a16="http://schemas.microsoft.com/office/drawing/2014/main" id="{32329A34-BE45-24EB-73CA-8F3A7C80B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997" y="2490412"/>
            <a:ext cx="5214618" cy="297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180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72CD7A-082A-C84F-6924-DB41D78AA85B}"/>
              </a:ext>
            </a:extLst>
          </p:cNvPr>
          <p:cNvSpPr txBox="1"/>
          <p:nvPr/>
        </p:nvSpPr>
        <p:spPr>
          <a:xfrm>
            <a:off x="761102" y="101612"/>
            <a:ext cx="5173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8. </a:t>
            </a:r>
            <a:r>
              <a:rPr lang="en-US" sz="3600" dirty="0" err="1"/>
              <a:t>Cấu</a:t>
            </a:r>
            <a:r>
              <a:rPr lang="en-US" sz="3600" dirty="0"/>
              <a:t> </a:t>
            </a:r>
            <a:r>
              <a:rPr lang="en-US" sz="3600" dirty="0" err="1"/>
              <a:t>hình</a:t>
            </a:r>
            <a:r>
              <a:rPr lang="en-US" sz="3600" dirty="0"/>
              <a:t> Joomla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2D60ED-5B46-BF8B-62B8-91BAEBB2F66F}"/>
              </a:ext>
            </a:extLst>
          </p:cNvPr>
          <p:cNvSpPr txBox="1"/>
          <p:nvPr/>
        </p:nvSpPr>
        <p:spPr>
          <a:xfrm>
            <a:off x="1019235" y="1340766"/>
            <a:ext cx="8934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-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trang</a:t>
            </a:r>
            <a:r>
              <a:rPr lang="en-US" sz="2400" dirty="0"/>
              <a:t> </a:t>
            </a:r>
            <a:r>
              <a:rPr lang="en-US" sz="2400" u="sng" dirty="0">
                <a:hlinkClick r:id="rId2"/>
              </a:rPr>
              <a:t>http://IP/phpmyadmin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sở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endParaRPr lang="en-US" sz="2400" dirty="0">
              <a:effectLst/>
              <a:latin typeface="Calibri (Body)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162BA9-5EF0-87DD-152B-EA7A168D9227}"/>
              </a:ext>
            </a:extLst>
          </p:cNvPr>
          <p:cNvSpPr txBox="1"/>
          <p:nvPr/>
        </p:nvSpPr>
        <p:spPr>
          <a:xfrm>
            <a:off x="1023861" y="1933489"/>
            <a:ext cx="9989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- </a:t>
            </a:r>
            <a:r>
              <a:rPr lang="en-US" sz="2400" dirty="0" err="1"/>
              <a:t>Điền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sở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vừa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cấu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sở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Joomla</a:t>
            </a:r>
          </a:p>
        </p:txBody>
      </p:sp>
      <p:pic>
        <p:nvPicPr>
          <p:cNvPr id="3074" name="Picture 1">
            <a:extLst>
              <a:ext uri="{FF2B5EF4-FFF2-40B4-BE49-F238E27FC236}">
                <a16:creationId xmlns:a16="http://schemas.microsoft.com/office/drawing/2014/main" id="{BE9922A4-D648-D823-841B-EF50C2D6C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656" y="2780384"/>
            <a:ext cx="5764213" cy="307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1">
            <a:extLst>
              <a:ext uri="{FF2B5EF4-FFF2-40B4-BE49-F238E27FC236}">
                <a16:creationId xmlns:a16="http://schemas.microsoft.com/office/drawing/2014/main" id="{A22B54B8-B426-0D1D-4439-3834D114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48" y="2780384"/>
            <a:ext cx="4949197" cy="307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CEB2B8-64A7-378D-6F84-6A24BAC9DCD3}"/>
              </a:ext>
            </a:extLst>
          </p:cNvPr>
          <p:cNvSpPr txBox="1"/>
          <p:nvPr/>
        </p:nvSpPr>
        <p:spPr>
          <a:xfrm>
            <a:off x="1023861" y="783123"/>
            <a:ext cx="8934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- </a:t>
            </a:r>
            <a:r>
              <a:rPr lang="en-US" sz="2400" dirty="0" err="1"/>
              <a:t>Điền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endParaRPr lang="en-US" sz="2400" dirty="0">
              <a:effectLst/>
              <a:latin typeface="Calibri (Body)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201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162BA9-5EF0-87DD-152B-EA7A168D9227}"/>
              </a:ext>
            </a:extLst>
          </p:cNvPr>
          <p:cNvSpPr txBox="1"/>
          <p:nvPr/>
        </p:nvSpPr>
        <p:spPr>
          <a:xfrm>
            <a:off x="917390" y="1258857"/>
            <a:ext cx="31288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- </a:t>
            </a:r>
            <a:r>
              <a:rPr lang="en-US" sz="3200" dirty="0" err="1"/>
              <a:t>Cấu</a:t>
            </a:r>
            <a:r>
              <a:rPr lang="en-US" sz="3200" dirty="0"/>
              <a:t> </a:t>
            </a:r>
            <a:r>
              <a:rPr lang="en-US" sz="3200" dirty="0" err="1"/>
              <a:t>hình</a:t>
            </a:r>
            <a:r>
              <a:rPr lang="en-US" sz="3200" dirty="0"/>
              <a:t> FTP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993C16-61B6-09B3-A3E4-80B360F3E3E2}"/>
              </a:ext>
            </a:extLst>
          </p:cNvPr>
          <p:cNvSpPr txBox="1"/>
          <p:nvPr/>
        </p:nvSpPr>
        <p:spPr>
          <a:xfrm>
            <a:off x="6491471" y="1319929"/>
            <a:ext cx="3861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- </a:t>
            </a:r>
            <a:r>
              <a:rPr lang="en-US" sz="3200" dirty="0" err="1"/>
              <a:t>Cấu</a:t>
            </a:r>
            <a:r>
              <a:rPr lang="en-US" sz="3200" dirty="0"/>
              <a:t> </a:t>
            </a:r>
            <a:r>
              <a:rPr lang="en-US" sz="3200" dirty="0" err="1"/>
              <a:t>hình</a:t>
            </a:r>
            <a:r>
              <a:rPr lang="en-US" sz="3200" dirty="0"/>
              <a:t> </a:t>
            </a:r>
            <a:r>
              <a:rPr lang="en-US" sz="3200" dirty="0" err="1"/>
              <a:t>bổ</a:t>
            </a:r>
            <a:r>
              <a:rPr lang="en-US" sz="3200" dirty="0"/>
              <a:t> sung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C6C4008-7001-BE35-6CCD-099CB134E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90" y="2859978"/>
            <a:ext cx="4783180" cy="292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17FBB71-B7A2-720D-617B-2B1273425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960" y="2859978"/>
            <a:ext cx="4837991" cy="292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195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162BA9-5EF0-87DD-152B-EA7A168D9227}"/>
              </a:ext>
            </a:extLst>
          </p:cNvPr>
          <p:cNvSpPr txBox="1"/>
          <p:nvPr/>
        </p:nvSpPr>
        <p:spPr>
          <a:xfrm>
            <a:off x="879503" y="725667"/>
            <a:ext cx="971720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- Sau </a:t>
            </a:r>
            <a:r>
              <a:rPr lang="en-US" sz="3200" dirty="0" err="1"/>
              <a:t>khi</a:t>
            </a:r>
            <a:r>
              <a:rPr lang="en-US" sz="3200" dirty="0"/>
              <a:t> </a:t>
            </a:r>
            <a:r>
              <a:rPr lang="en-US" sz="3200" dirty="0" err="1"/>
              <a:t>hoàn</a:t>
            </a:r>
            <a:r>
              <a:rPr lang="en-US" sz="3200" dirty="0"/>
              <a:t> </a:t>
            </a:r>
            <a:r>
              <a:rPr lang="en-US" sz="3200" dirty="0" err="1"/>
              <a:t>tất</a:t>
            </a:r>
            <a:r>
              <a:rPr lang="en-US" sz="3200" dirty="0"/>
              <a:t> </a:t>
            </a:r>
            <a:r>
              <a:rPr lang="en-US" sz="3200" dirty="0" err="1"/>
              <a:t>cấu</a:t>
            </a:r>
            <a:r>
              <a:rPr lang="en-US" sz="3200" dirty="0"/>
              <a:t> </a:t>
            </a:r>
            <a:r>
              <a:rPr lang="en-US" sz="3200" dirty="0" err="1"/>
              <a:t>hình</a:t>
            </a:r>
            <a:r>
              <a:rPr lang="en-US" sz="3200" dirty="0"/>
              <a:t> ta </a:t>
            </a:r>
            <a:r>
              <a:rPr lang="en-US" sz="3200" dirty="0" err="1"/>
              <a:t>sẽ</a:t>
            </a:r>
            <a:r>
              <a:rPr lang="en-US" sz="3200" dirty="0"/>
              <a:t> </a:t>
            </a:r>
            <a:r>
              <a:rPr lang="en-US" sz="3200" dirty="0" err="1"/>
              <a:t>được</a:t>
            </a:r>
            <a:r>
              <a:rPr lang="en-US" sz="3200" dirty="0"/>
              <a:t> </a:t>
            </a:r>
            <a:r>
              <a:rPr lang="en-US" sz="3200" dirty="0" err="1"/>
              <a:t>trang</a:t>
            </a:r>
            <a:r>
              <a:rPr lang="en-US" sz="3200" dirty="0"/>
              <a:t> </a:t>
            </a:r>
            <a:r>
              <a:rPr lang="en-US" sz="3200" dirty="0" err="1"/>
              <a:t>quản</a:t>
            </a:r>
            <a:r>
              <a:rPr lang="en-US" sz="3200" dirty="0"/>
              <a:t> </a:t>
            </a:r>
            <a:r>
              <a:rPr lang="en-US" sz="3200" dirty="0" err="1"/>
              <a:t>trị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trang</a:t>
            </a:r>
            <a:r>
              <a:rPr lang="en-US" sz="3200" dirty="0"/>
              <a:t> </a:t>
            </a:r>
            <a:r>
              <a:rPr lang="en-US" sz="3200" dirty="0" err="1"/>
              <a:t>người</a:t>
            </a:r>
            <a:r>
              <a:rPr lang="en-US" sz="3200" dirty="0"/>
              <a:t> </a:t>
            </a:r>
            <a:r>
              <a:rPr lang="en-US" sz="3200" dirty="0" err="1"/>
              <a:t>dùng</a:t>
            </a:r>
            <a:endParaRPr lang="en-US" sz="3200" dirty="0"/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7BD77139-DA6E-E8DC-4663-B267D159A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14" y="2581866"/>
            <a:ext cx="5231486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1">
            <a:extLst>
              <a:ext uri="{FF2B5EF4-FFF2-40B4-BE49-F238E27FC236}">
                <a16:creationId xmlns:a16="http://schemas.microsoft.com/office/drawing/2014/main" id="{0E5EC0B1-CA1A-E60E-DD01-244ECE496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353" y="2581866"/>
            <a:ext cx="5505391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0968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162BA9-5EF0-87DD-152B-EA7A168D9227}"/>
              </a:ext>
            </a:extLst>
          </p:cNvPr>
          <p:cNvSpPr txBox="1"/>
          <p:nvPr/>
        </p:nvSpPr>
        <p:spPr>
          <a:xfrm>
            <a:off x="798084" y="1132877"/>
            <a:ext cx="9717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-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chức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trang</a:t>
            </a:r>
            <a:r>
              <a:rPr lang="en-US" sz="2400" dirty="0"/>
              <a:t>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trị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giao</a:t>
            </a:r>
            <a:r>
              <a:rPr lang="en-US" sz="2400" dirty="0"/>
              <a:t> </a:t>
            </a:r>
            <a:r>
              <a:rPr lang="en-US" sz="2400" dirty="0" err="1"/>
              <a:t>diện</a:t>
            </a:r>
            <a:r>
              <a:rPr lang="en-US" sz="2400" dirty="0"/>
              <a:t> Web 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CABDEDDA-D506-4DC7-F6E8-8AE76BCED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305" y="2032773"/>
            <a:ext cx="7743549" cy="412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BC3E63-64B4-76EF-B739-208013B5069E}"/>
              </a:ext>
            </a:extLst>
          </p:cNvPr>
          <p:cNvSpPr txBox="1"/>
          <p:nvPr/>
        </p:nvSpPr>
        <p:spPr>
          <a:xfrm>
            <a:off x="1125777" y="184820"/>
            <a:ext cx="6097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9. </a:t>
            </a:r>
            <a:r>
              <a:rPr lang="en-US" sz="3600" dirty="0" err="1"/>
              <a:t>Thiết</a:t>
            </a:r>
            <a:r>
              <a:rPr lang="en-US" sz="3600" dirty="0"/>
              <a:t> </a:t>
            </a:r>
            <a:r>
              <a:rPr lang="en-US" sz="3600" dirty="0" err="1"/>
              <a:t>kế</a:t>
            </a:r>
            <a:r>
              <a:rPr lang="en-US" sz="3600" dirty="0"/>
              <a:t> </a:t>
            </a:r>
            <a:r>
              <a:rPr lang="en-US" sz="3600" dirty="0" err="1"/>
              <a:t>giao</a:t>
            </a:r>
            <a:r>
              <a:rPr lang="en-US" sz="3600" dirty="0"/>
              <a:t> </a:t>
            </a:r>
            <a:r>
              <a:rPr lang="en-US" sz="3600" dirty="0" err="1"/>
              <a:t>diện</a:t>
            </a:r>
            <a:r>
              <a:rPr lang="en-US" sz="3600" dirty="0"/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3176926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162BA9-5EF0-87DD-152B-EA7A168D9227}"/>
              </a:ext>
            </a:extLst>
          </p:cNvPr>
          <p:cNvSpPr txBox="1"/>
          <p:nvPr/>
        </p:nvSpPr>
        <p:spPr>
          <a:xfrm>
            <a:off x="824368" y="1108476"/>
            <a:ext cx="43125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- </a:t>
            </a:r>
            <a:r>
              <a:rPr lang="en-US" sz="2400" dirty="0" err="1"/>
              <a:t>Cài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 Module </a:t>
            </a:r>
            <a:r>
              <a:rPr lang="en-US" sz="2400" dirty="0" err="1"/>
              <a:t>MaximenuCk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menu </a:t>
            </a:r>
            <a:r>
              <a:rPr lang="en-US" sz="2400" dirty="0" err="1"/>
              <a:t>trái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phải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trang</a:t>
            </a:r>
            <a:r>
              <a:rPr lang="en-US" sz="2400" dirty="0"/>
              <a:t> Web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BC3E63-64B4-76EF-B739-208013B5069E}"/>
              </a:ext>
            </a:extLst>
          </p:cNvPr>
          <p:cNvSpPr txBox="1"/>
          <p:nvPr/>
        </p:nvSpPr>
        <p:spPr>
          <a:xfrm>
            <a:off x="1089765" y="178966"/>
            <a:ext cx="7703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10. </a:t>
            </a:r>
            <a:r>
              <a:rPr lang="en-US" sz="3600" dirty="0" err="1"/>
              <a:t>Tích</a:t>
            </a:r>
            <a:r>
              <a:rPr lang="en-US" sz="3600" dirty="0"/>
              <a:t> </a:t>
            </a:r>
            <a:r>
              <a:rPr lang="en-US" sz="3600" dirty="0" err="1"/>
              <a:t>hợp</a:t>
            </a:r>
            <a:r>
              <a:rPr lang="en-US" sz="3600" dirty="0"/>
              <a:t> </a:t>
            </a:r>
            <a:r>
              <a:rPr lang="en-US" sz="3600" dirty="0" err="1"/>
              <a:t>các</a:t>
            </a:r>
            <a:r>
              <a:rPr lang="en-US" sz="3600" dirty="0"/>
              <a:t> </a:t>
            </a:r>
            <a:r>
              <a:rPr lang="en-US" sz="3600" dirty="0" err="1"/>
              <a:t>tiện</a:t>
            </a:r>
            <a:r>
              <a:rPr lang="en-US" sz="3600" dirty="0"/>
              <a:t> </a:t>
            </a:r>
            <a:r>
              <a:rPr lang="en-US" sz="3600" dirty="0" err="1"/>
              <a:t>ích</a:t>
            </a:r>
            <a:r>
              <a:rPr lang="en-US" sz="3600" dirty="0"/>
              <a:t> </a:t>
            </a:r>
            <a:r>
              <a:rPr lang="en-US" sz="3600" dirty="0" err="1"/>
              <a:t>mở</a:t>
            </a:r>
            <a:r>
              <a:rPr lang="en-US" sz="3600" dirty="0"/>
              <a:t> </a:t>
            </a:r>
            <a:r>
              <a:rPr lang="en-US" sz="3600" dirty="0" err="1"/>
              <a:t>rộng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DA4BD-54BF-B8D0-17DE-099380628CB0}"/>
              </a:ext>
            </a:extLst>
          </p:cNvPr>
          <p:cNvSpPr txBox="1"/>
          <p:nvPr/>
        </p:nvSpPr>
        <p:spPr>
          <a:xfrm>
            <a:off x="6872349" y="1108475"/>
            <a:ext cx="43125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- </a:t>
            </a:r>
            <a:r>
              <a:rPr lang="en-US" sz="2400" dirty="0" err="1"/>
              <a:t>Cài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 Module </a:t>
            </a:r>
            <a:r>
              <a:rPr lang="en-US" sz="2400" dirty="0" err="1"/>
              <a:t>jsvist</a:t>
            </a:r>
            <a:r>
              <a:rPr lang="en-US" sz="2400" dirty="0"/>
              <a:t> </a:t>
            </a:r>
            <a:r>
              <a:rPr lang="en-US" sz="2400" dirty="0" err="1"/>
              <a:t>couter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hiển</a:t>
            </a:r>
            <a:r>
              <a:rPr lang="en-US" sz="2400" dirty="0"/>
              <a:t> </a:t>
            </a:r>
            <a:r>
              <a:rPr lang="en-US" sz="2400" dirty="0" err="1"/>
              <a:t>thị</a:t>
            </a:r>
            <a:r>
              <a:rPr lang="en-US" sz="2400" dirty="0"/>
              <a:t> </a:t>
            </a:r>
            <a:r>
              <a:rPr lang="en-US" sz="2400" dirty="0" err="1"/>
              <a:t>lượt</a:t>
            </a:r>
            <a:r>
              <a:rPr lang="en-US" sz="2400" dirty="0"/>
              <a:t> </a:t>
            </a:r>
            <a:r>
              <a:rPr lang="en-US" sz="2400" dirty="0" err="1"/>
              <a:t>truy</a:t>
            </a:r>
            <a:r>
              <a:rPr lang="en-US" sz="2400" dirty="0"/>
              <a:t> </a:t>
            </a:r>
            <a:r>
              <a:rPr lang="en-US" sz="2400" dirty="0" err="1"/>
              <a:t>cập</a:t>
            </a:r>
            <a:r>
              <a:rPr lang="en-US" sz="2400" dirty="0"/>
              <a:t> </a:t>
            </a:r>
            <a:r>
              <a:rPr lang="en-US" sz="2400" dirty="0" err="1"/>
              <a:t>trang</a:t>
            </a:r>
            <a:r>
              <a:rPr lang="en-US" sz="2400" dirty="0"/>
              <a:t> Web</a:t>
            </a:r>
          </a:p>
        </p:txBody>
      </p:sp>
      <p:pic>
        <p:nvPicPr>
          <p:cNvPr id="2051" name="Picture 1">
            <a:extLst>
              <a:ext uri="{FF2B5EF4-FFF2-40B4-BE49-F238E27FC236}">
                <a16:creationId xmlns:a16="http://schemas.microsoft.com/office/drawing/2014/main" id="{F3F4358F-1594-BEFF-5BB0-7E22F934F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350" y="2982330"/>
            <a:ext cx="5064954" cy="3136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9D45EE8A-3E6A-DA1F-ADD3-F78AE265F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30" y="2982330"/>
            <a:ext cx="5598202" cy="308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482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162BA9-5EF0-87DD-152B-EA7A168D9227}"/>
              </a:ext>
            </a:extLst>
          </p:cNvPr>
          <p:cNvSpPr txBox="1"/>
          <p:nvPr/>
        </p:nvSpPr>
        <p:spPr>
          <a:xfrm>
            <a:off x="939453" y="732774"/>
            <a:ext cx="976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- </a:t>
            </a:r>
            <a:r>
              <a:rPr lang="en-US" sz="2400" dirty="0" err="1"/>
              <a:t>Cài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 Module </a:t>
            </a:r>
            <a:r>
              <a:rPr lang="en-US" sz="2400" dirty="0" err="1"/>
              <a:t>và</a:t>
            </a:r>
            <a:r>
              <a:rPr lang="en-US" sz="2400" dirty="0"/>
              <a:t> Plugin </a:t>
            </a:r>
            <a:r>
              <a:rPr lang="en-US" sz="2400" dirty="0" err="1"/>
              <a:t>RoKSprocket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mục</a:t>
            </a:r>
            <a:r>
              <a:rPr lang="en-US" sz="2400" dirty="0"/>
              <a:t> tin </a:t>
            </a:r>
            <a:r>
              <a:rPr lang="en-US" sz="2400" dirty="0" err="1"/>
              <a:t>tức</a:t>
            </a:r>
            <a:endParaRPr lang="en-US" sz="2400" dirty="0"/>
          </a:p>
        </p:txBody>
      </p:sp>
      <p:pic>
        <p:nvPicPr>
          <p:cNvPr id="3074" name="Picture 1">
            <a:extLst>
              <a:ext uri="{FF2B5EF4-FFF2-40B4-BE49-F238E27FC236}">
                <a16:creationId xmlns:a16="http://schemas.microsoft.com/office/drawing/2014/main" id="{38169B31-9EEF-1335-2FD7-36A69E7A4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89" y="1898861"/>
            <a:ext cx="8143425" cy="4157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140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43155C-164D-1812-905E-6DCBC5FFFEF7}"/>
              </a:ext>
            </a:extLst>
          </p:cNvPr>
          <p:cNvSpPr txBox="1"/>
          <p:nvPr/>
        </p:nvSpPr>
        <p:spPr>
          <a:xfrm>
            <a:off x="878807" y="958700"/>
            <a:ext cx="3200400" cy="4461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>
                <a:solidFill>
                  <a:srgbClr val="FFFFFF"/>
                </a:solidFill>
                <a:ea typeface="+mj-ea"/>
                <a:cs typeface="+mj-cs"/>
              </a:rPr>
              <a:t>Nội dung chính:</a:t>
            </a:r>
            <a:endParaRPr lang="en-US" sz="6600" kern="1200" dirty="0">
              <a:solidFill>
                <a:srgbClr val="FFFFFF"/>
              </a:solidFill>
              <a:ea typeface="+mj-ea"/>
              <a:cs typeface="+mj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12F87-CC7B-5792-4F15-EF63B96BC98A}"/>
              </a:ext>
            </a:extLst>
          </p:cNvPr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/>
              <a:t> Tổng quan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/>
              <a:t> Nghiên cứu lý thuyết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/>
              <a:t> Hiện thực hóa nghiên cứu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/>
              <a:t> Kết quả nghiên cứu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/>
              <a:t> Kết luận và hướng phát triển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23903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0" name="Rectangle 4119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FD22AB-1917-73CC-8115-10D212580C46}"/>
              </a:ext>
            </a:extLst>
          </p:cNvPr>
          <p:cNvSpPr txBox="1"/>
          <p:nvPr/>
        </p:nvSpPr>
        <p:spPr>
          <a:xfrm>
            <a:off x="599609" y="679731"/>
            <a:ext cx="4171994" cy="373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CHƯƠNG 4 : KẾT QUẢ NGHIÊN CỨU</a:t>
            </a:r>
          </a:p>
        </p:txBody>
      </p:sp>
      <p:grpSp>
        <p:nvGrpSpPr>
          <p:cNvPr id="4122" name="Group 412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4123" name="Straight Connector 412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4" name="Rectangle 412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26" name="Rectangle 41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60C1D9D-44D2-772F-D2FB-59FD7A1A2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5274" y="557360"/>
            <a:ext cx="4379426" cy="563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09067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5FF50AF-5AE7-EDEC-F485-325F71883733}"/>
              </a:ext>
            </a:extLst>
          </p:cNvPr>
          <p:cNvSpPr txBox="1"/>
          <p:nvPr/>
        </p:nvSpPr>
        <p:spPr>
          <a:xfrm>
            <a:off x="344884" y="191197"/>
            <a:ext cx="10649316" cy="905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CHƯƠNG 5: KẾT LUẬN VÀ HƯỚNG PHÁT TRIỂN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116863-40B2-FB1E-833B-6E57F877B14D}"/>
              </a:ext>
            </a:extLst>
          </p:cNvPr>
          <p:cNvSpPr txBox="1"/>
          <p:nvPr/>
        </p:nvSpPr>
        <p:spPr>
          <a:xfrm>
            <a:off x="638826" y="1171184"/>
            <a:ext cx="9752275" cy="1774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b="1" dirty="0" err="1"/>
              <a:t>Về</a:t>
            </a:r>
            <a:r>
              <a:rPr lang="en-US" sz="2400" b="1" dirty="0"/>
              <a:t> </a:t>
            </a:r>
            <a:r>
              <a:rPr lang="en-US" sz="2400" b="1" dirty="0" err="1"/>
              <a:t>kiến</a:t>
            </a:r>
            <a:r>
              <a:rPr lang="en-US" sz="2400" b="1" dirty="0"/>
              <a:t> </a:t>
            </a:r>
            <a:r>
              <a:rPr lang="en-US" sz="2400" b="1" dirty="0" err="1"/>
              <a:t>thức</a:t>
            </a:r>
            <a:r>
              <a:rPr lang="en-US" sz="2400" b="1" dirty="0"/>
              <a:t>,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hành</a:t>
            </a:r>
            <a:r>
              <a:rPr lang="en-US" sz="2400" b="1" dirty="0"/>
              <a:t>:</a:t>
            </a:r>
          </a:p>
          <a:p>
            <a:pPr marL="608648" lvl="1" indent="-151448" defTabSz="484632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/>
              <a:t>Nắm</a:t>
            </a:r>
            <a:r>
              <a:rPr lang="en-US" sz="2400" kern="100" dirty="0"/>
              <a:t> </a:t>
            </a:r>
            <a:r>
              <a:rPr lang="en-US" sz="2400" kern="100" dirty="0" err="1"/>
              <a:t>vững</a:t>
            </a:r>
            <a:r>
              <a:rPr lang="en-US" sz="2400" kern="100" dirty="0"/>
              <a:t> </a:t>
            </a:r>
            <a:r>
              <a:rPr lang="en-US" sz="2400" kern="100" dirty="0" err="1"/>
              <a:t>kiến</a:t>
            </a:r>
            <a:r>
              <a:rPr lang="en-US" sz="2400" kern="100" dirty="0"/>
              <a:t> </a:t>
            </a:r>
            <a:r>
              <a:rPr lang="en-US" sz="2400" kern="100" dirty="0" err="1"/>
              <a:t>thức</a:t>
            </a:r>
            <a:r>
              <a:rPr lang="en-US" sz="2400" kern="100" dirty="0"/>
              <a:t> </a:t>
            </a:r>
            <a:r>
              <a:rPr lang="en-US" sz="2400" kern="100" dirty="0" err="1"/>
              <a:t>về</a:t>
            </a:r>
            <a:r>
              <a:rPr lang="en-US" sz="2400" kern="100" dirty="0"/>
              <a:t> Joomla</a:t>
            </a:r>
          </a:p>
          <a:p>
            <a:pPr marL="608648" lvl="1" indent="-151448" defTabSz="484632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/>
              <a:t>Tận</a:t>
            </a:r>
            <a:r>
              <a:rPr lang="en-US" sz="2400" kern="100" dirty="0"/>
              <a:t> </a:t>
            </a:r>
            <a:r>
              <a:rPr lang="en-US" sz="2400" kern="100" dirty="0" err="1"/>
              <a:t>dụng</a:t>
            </a:r>
            <a:r>
              <a:rPr lang="en-US" sz="2400" kern="100" dirty="0"/>
              <a:t> </a:t>
            </a:r>
            <a:r>
              <a:rPr lang="en-US" sz="2400" kern="100" dirty="0" err="1"/>
              <a:t>hệ</a:t>
            </a:r>
            <a:r>
              <a:rPr lang="en-US" sz="2400" kern="100" dirty="0"/>
              <a:t> </a:t>
            </a:r>
            <a:r>
              <a:rPr lang="en-US" sz="2400" kern="100" dirty="0" err="1"/>
              <a:t>điều</a:t>
            </a:r>
            <a:r>
              <a:rPr lang="en-US" sz="2400" kern="100" dirty="0"/>
              <a:t> </a:t>
            </a:r>
            <a:r>
              <a:rPr lang="en-US" sz="2400" kern="100" dirty="0" err="1"/>
              <a:t>hành</a:t>
            </a:r>
            <a:r>
              <a:rPr lang="en-US" sz="2400" kern="100"/>
              <a:t> mã</a:t>
            </a:r>
            <a:r>
              <a:rPr lang="en-US" sz="2400" kern="100" dirty="0"/>
              <a:t> </a:t>
            </a:r>
            <a:r>
              <a:rPr lang="en-US" sz="2400" kern="100" dirty="0" err="1"/>
              <a:t>nguồn</a:t>
            </a:r>
            <a:r>
              <a:rPr lang="en-US" sz="2400" kern="100" dirty="0"/>
              <a:t> </a:t>
            </a:r>
            <a:r>
              <a:rPr lang="en-US" sz="2400" kern="100" dirty="0" err="1"/>
              <a:t>mở</a:t>
            </a:r>
            <a:r>
              <a:rPr lang="en-US" sz="2400" kern="100" dirty="0"/>
              <a:t> </a:t>
            </a:r>
            <a:r>
              <a:rPr lang="en-US" sz="2400" kern="100" dirty="0" err="1"/>
              <a:t>để</a:t>
            </a:r>
            <a:r>
              <a:rPr lang="en-US" sz="2400" kern="100" dirty="0"/>
              <a:t> </a:t>
            </a:r>
            <a:r>
              <a:rPr lang="en-US" sz="2400" kern="100" dirty="0" err="1"/>
              <a:t>tạo</a:t>
            </a:r>
            <a:r>
              <a:rPr lang="en-US" sz="2400" kern="100" dirty="0"/>
              <a:t> </a:t>
            </a:r>
            <a:r>
              <a:rPr lang="en-US" sz="2400" kern="100" dirty="0" err="1"/>
              <a:t>ra</a:t>
            </a:r>
            <a:r>
              <a:rPr lang="en-US" sz="2400" kern="100" dirty="0"/>
              <a:t> </a:t>
            </a:r>
            <a:r>
              <a:rPr lang="en-US" sz="2400" kern="100" dirty="0" err="1"/>
              <a:t>một</a:t>
            </a:r>
            <a:r>
              <a:rPr lang="en-US" sz="2400" kern="100" dirty="0"/>
              <a:t> </a:t>
            </a:r>
            <a:r>
              <a:rPr lang="en-US" sz="2400" kern="100" dirty="0" err="1"/>
              <a:t>trang</a:t>
            </a:r>
            <a:r>
              <a:rPr lang="en-US" sz="2400" kern="100" dirty="0"/>
              <a:t> Web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07AFA-8965-18A9-563A-FE0C5F5D442F}"/>
              </a:ext>
            </a:extLst>
          </p:cNvPr>
          <p:cNvSpPr txBox="1"/>
          <p:nvPr/>
        </p:nvSpPr>
        <p:spPr>
          <a:xfrm>
            <a:off x="638826" y="3043825"/>
            <a:ext cx="6081839" cy="1709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2. </a:t>
            </a:r>
            <a:r>
              <a:rPr lang="en-US" sz="2400" b="1" dirty="0" err="1"/>
              <a:t>Ưu</a:t>
            </a:r>
            <a:r>
              <a:rPr lang="en-US" sz="2400" b="1" dirty="0"/>
              <a:t> </a:t>
            </a:r>
            <a:r>
              <a:rPr lang="en-US" sz="2400" b="1" dirty="0" err="1"/>
              <a:t>điểm</a:t>
            </a:r>
            <a:r>
              <a:rPr lang="en-US" sz="2400" b="1" dirty="0"/>
              <a:t>, </a:t>
            </a:r>
            <a:r>
              <a:rPr lang="en-US" sz="2400" b="1" dirty="0" err="1"/>
              <a:t>khuyết</a:t>
            </a:r>
            <a:r>
              <a:rPr lang="en-US" sz="2400" b="1" dirty="0"/>
              <a:t> </a:t>
            </a:r>
            <a:r>
              <a:rPr lang="en-US" sz="2400" b="1" dirty="0" err="1"/>
              <a:t>điểm</a:t>
            </a:r>
            <a:r>
              <a:rPr lang="en-US" sz="2400" b="1" dirty="0"/>
              <a:t>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SimSun" panose="02010600030101010101" pitchFamily="2" charset="-122"/>
              </a:rPr>
              <a:t>L</a:t>
            </a:r>
            <a:r>
              <a:rPr lang="en-US" sz="2400" dirty="0">
                <a:effectLst/>
                <a:ea typeface="SimSun" panose="02010600030101010101" pitchFamily="2" charset="-122"/>
              </a:rPr>
              <a:t>inh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hoạt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và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dễ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sử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dụng</a:t>
            </a:r>
            <a:endParaRPr lang="en-US" sz="2400" dirty="0">
              <a:effectLst/>
              <a:ea typeface="SimSun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a typeface="SimSun" panose="02010600030101010101" pitchFamily="2" charset="-122"/>
              </a:rPr>
              <a:t>Tiết</a:t>
            </a:r>
            <a:r>
              <a:rPr lang="en-US" sz="2400" dirty="0">
                <a:ea typeface="SimSun" panose="02010600030101010101" pitchFamily="2" charset="-122"/>
              </a:rPr>
              <a:t> </a:t>
            </a:r>
            <a:r>
              <a:rPr lang="en-US" sz="2400" dirty="0" err="1">
                <a:ea typeface="SimSun" panose="02010600030101010101" pitchFamily="2" charset="-122"/>
              </a:rPr>
              <a:t>kiệm</a:t>
            </a:r>
            <a:r>
              <a:rPr lang="en-US" sz="2400" dirty="0">
                <a:ea typeface="SimSun" panose="02010600030101010101" pitchFamily="2" charset="-122"/>
              </a:rPr>
              <a:t> chi </a:t>
            </a:r>
            <a:r>
              <a:rPr lang="en-US" sz="2400" dirty="0" err="1">
                <a:ea typeface="SimSun" panose="02010600030101010101" pitchFamily="2" charset="-122"/>
              </a:rPr>
              <a:t>phí</a:t>
            </a:r>
            <a:r>
              <a:rPr lang="en-US" sz="2400" dirty="0">
                <a:ea typeface="SimSun" panose="02010600030101010101" pitchFamily="2" charset="-122"/>
              </a:rPr>
              <a:t> </a:t>
            </a:r>
            <a:r>
              <a:rPr lang="en-US" sz="2400" dirty="0" err="1">
                <a:ea typeface="SimSun" panose="02010600030101010101" pitchFamily="2" charset="-122"/>
              </a:rPr>
              <a:t>và</a:t>
            </a:r>
            <a:r>
              <a:rPr lang="en-US" sz="2400" dirty="0">
                <a:ea typeface="SimSun" panose="02010600030101010101" pitchFamily="2" charset="-122"/>
              </a:rPr>
              <a:t> </a:t>
            </a:r>
            <a:r>
              <a:rPr lang="en-US" sz="2400" dirty="0" err="1">
                <a:ea typeface="SimSun" panose="02010600030101010101" pitchFamily="2" charset="-122"/>
              </a:rPr>
              <a:t>tăng</a:t>
            </a:r>
            <a:r>
              <a:rPr lang="en-US" sz="2400" dirty="0">
                <a:ea typeface="SimSun" panose="02010600030101010101" pitchFamily="2" charset="-122"/>
              </a:rPr>
              <a:t> </a:t>
            </a:r>
            <a:r>
              <a:rPr lang="en-US" sz="2400" dirty="0" err="1">
                <a:ea typeface="SimSun" panose="02010600030101010101" pitchFamily="2" charset="-122"/>
              </a:rPr>
              <a:t>cường</a:t>
            </a:r>
            <a:r>
              <a:rPr lang="en-US" sz="2400" dirty="0">
                <a:ea typeface="SimSun" panose="02010600030101010101" pitchFamily="2" charset="-122"/>
              </a:rPr>
              <a:t> </a:t>
            </a:r>
            <a:r>
              <a:rPr lang="en-US" sz="2400" dirty="0" err="1">
                <a:ea typeface="SimSun" panose="02010600030101010101" pitchFamily="2" charset="-122"/>
              </a:rPr>
              <a:t>bảo</a:t>
            </a:r>
            <a:r>
              <a:rPr lang="en-US" sz="2400" dirty="0">
                <a:ea typeface="SimSun" panose="02010600030101010101" pitchFamily="2" charset="-122"/>
              </a:rPr>
              <a:t> </a:t>
            </a:r>
            <a:r>
              <a:rPr lang="en-US" sz="2400" dirty="0" err="1">
                <a:ea typeface="SimSun" panose="02010600030101010101" pitchFamily="2" charset="-122"/>
              </a:rPr>
              <a:t>mật</a:t>
            </a:r>
            <a:endParaRPr lang="en-US" sz="24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542436-7F6C-F77B-B46C-96611658745A}"/>
              </a:ext>
            </a:extLst>
          </p:cNvPr>
          <p:cNvSpPr txBox="1"/>
          <p:nvPr/>
        </p:nvSpPr>
        <p:spPr>
          <a:xfrm>
            <a:off x="6096000" y="3610394"/>
            <a:ext cx="5678466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ea typeface="SimSun" panose="02010600030101010101" pitchFamily="2" charset="-122"/>
              </a:rPr>
              <a:t>Cần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nhiều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thời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gian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để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nắm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bắt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và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sử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dụng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a typeface="SimSun" panose="02010600030101010101" pitchFamily="2" charset="-122"/>
              </a:rPr>
              <a:t>T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ùy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chỉnh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giao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diện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và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chức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năng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khó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khăn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đối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với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người</a:t>
            </a:r>
            <a:r>
              <a:rPr lang="en-US" sz="2400" dirty="0">
                <a:effectLst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mới</a:t>
            </a:r>
            <a:endParaRPr lang="en-US" sz="24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AFB06A-17D7-B689-D730-70047335B77F}"/>
              </a:ext>
            </a:extLst>
          </p:cNvPr>
          <p:cNvSpPr txBox="1"/>
          <p:nvPr/>
        </p:nvSpPr>
        <p:spPr>
          <a:xfrm>
            <a:off x="623622" y="5476121"/>
            <a:ext cx="6097044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3.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triển</a:t>
            </a:r>
            <a:r>
              <a:rPr lang="en-US" sz="24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2916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87845B-8B9B-88E8-03A5-814EC8FBA55F}"/>
              </a:ext>
            </a:extLst>
          </p:cNvPr>
          <p:cNvSpPr txBox="1"/>
          <p:nvPr/>
        </p:nvSpPr>
        <p:spPr>
          <a:xfrm>
            <a:off x="670142" y="206680"/>
            <a:ext cx="10922696" cy="1133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CHƯƠNG 1: TỔNG QUAN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BD1C5-D85D-2108-C70E-DC7C4F265661}"/>
              </a:ext>
            </a:extLst>
          </p:cNvPr>
          <p:cNvSpPr txBox="1"/>
          <p:nvPr/>
        </p:nvSpPr>
        <p:spPr>
          <a:xfrm>
            <a:off x="6048531" y="3725056"/>
            <a:ext cx="4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BB04C-8C28-72A4-7476-D91F597CA9B6}"/>
              </a:ext>
            </a:extLst>
          </p:cNvPr>
          <p:cNvSpPr txBox="1"/>
          <p:nvPr/>
        </p:nvSpPr>
        <p:spPr>
          <a:xfrm>
            <a:off x="666960" y="1302043"/>
            <a:ext cx="110010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sz="2800" kern="100" dirty="0">
                <a:solidFill>
                  <a:schemeClr val="tx1"/>
                </a:solidFill>
              </a:rPr>
              <a:t>Joomla </a:t>
            </a:r>
            <a:r>
              <a:rPr lang="en-US" sz="2800" kern="100" dirty="0" err="1">
                <a:solidFill>
                  <a:schemeClr val="tx1"/>
                </a:solidFill>
              </a:rPr>
              <a:t>là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một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hệ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thống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quản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lý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nội</a:t>
            </a:r>
            <a:r>
              <a:rPr lang="en-US" sz="2800" kern="100" dirty="0">
                <a:solidFill>
                  <a:schemeClr val="tx1"/>
                </a:solidFill>
              </a:rPr>
              <a:t> dung </a:t>
            </a:r>
            <a:r>
              <a:rPr lang="en-US" sz="2800" kern="100" dirty="0" err="1">
                <a:solidFill>
                  <a:schemeClr val="tx1"/>
                </a:solidFill>
              </a:rPr>
              <a:t>phổ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biến</a:t>
            </a:r>
            <a:r>
              <a:rPr lang="en-US" sz="2800" kern="100" dirty="0">
                <a:solidFill>
                  <a:schemeClr val="tx1"/>
                </a:solidFill>
              </a:rPr>
              <a:t>. </a:t>
            </a:r>
            <a:r>
              <a:rPr lang="en-US" sz="2800" kern="100" dirty="0" err="1">
                <a:solidFill>
                  <a:schemeClr val="tx1"/>
                </a:solidFill>
              </a:rPr>
              <a:t>Triển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khai</a:t>
            </a:r>
            <a:r>
              <a:rPr lang="en-US" sz="2800" kern="100" dirty="0">
                <a:solidFill>
                  <a:schemeClr val="tx1"/>
                </a:solidFill>
              </a:rPr>
              <a:t> Joomla </a:t>
            </a:r>
            <a:r>
              <a:rPr lang="en-US" sz="2800" kern="100" dirty="0" err="1">
                <a:solidFill>
                  <a:schemeClr val="tx1"/>
                </a:solidFill>
              </a:rPr>
              <a:t>trên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nền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tảng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hệ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điều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hành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mã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nguồn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mở</a:t>
            </a:r>
            <a:r>
              <a:rPr lang="en-US" sz="2800" kern="100" dirty="0"/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mang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lại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nhiều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lợi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ích</a:t>
            </a:r>
            <a:r>
              <a:rPr lang="en-US" sz="2800" kern="100" dirty="0">
                <a:solidFill>
                  <a:schemeClr val="tx1"/>
                </a:solidFill>
              </a:rPr>
              <a:t>: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0D87D4-4D9D-59D9-0260-F1772A103126}"/>
              </a:ext>
            </a:extLst>
          </p:cNvPr>
          <p:cNvSpPr txBox="1"/>
          <p:nvPr/>
        </p:nvSpPr>
        <p:spPr>
          <a:xfrm>
            <a:off x="895611" y="2430049"/>
            <a:ext cx="952604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1448" indent="-151448" defTabSz="48463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solidFill>
                  <a:schemeClr val="tx1"/>
                </a:solidFill>
              </a:rPr>
              <a:t>Chi </a:t>
            </a:r>
            <a:r>
              <a:rPr lang="en-US" sz="2800" kern="100" dirty="0" err="1">
                <a:solidFill>
                  <a:schemeClr val="tx1"/>
                </a:solidFill>
              </a:rPr>
              <a:t>phí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thấp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hơn</a:t>
            </a:r>
            <a:endParaRPr lang="en-US" sz="2800" kern="100" dirty="0">
              <a:solidFill>
                <a:schemeClr val="tx1"/>
              </a:solidFill>
            </a:endParaRPr>
          </a:p>
          <a:p>
            <a:pPr marL="151448" indent="-151448" defTabSz="48463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solidFill>
                  <a:schemeClr val="tx1"/>
                </a:solidFill>
              </a:rPr>
              <a:t>Linh </a:t>
            </a:r>
            <a:r>
              <a:rPr lang="en-US" sz="2800" kern="100" dirty="0" err="1">
                <a:solidFill>
                  <a:schemeClr val="tx1"/>
                </a:solidFill>
              </a:rPr>
              <a:t>hoạt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hơn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</a:p>
          <a:p>
            <a:pPr marL="151448" indent="-151448" defTabSz="48463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kern="100" dirty="0" err="1">
                <a:solidFill>
                  <a:schemeClr val="tx1"/>
                </a:solidFill>
              </a:rPr>
              <a:t>Dễ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dàng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tùy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chỉnh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hơn</a:t>
            </a:r>
            <a:r>
              <a:rPr lang="en-US" sz="2800" kern="100" dirty="0">
                <a:solidFill>
                  <a:schemeClr val="tx1"/>
                </a:solidFill>
              </a:rPr>
              <a:t> so </a:t>
            </a:r>
            <a:r>
              <a:rPr lang="en-US" sz="2800" kern="100" dirty="0" err="1">
                <a:solidFill>
                  <a:schemeClr val="tx1"/>
                </a:solidFill>
              </a:rPr>
              <a:t>với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các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hệ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điều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hành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thương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mại</a:t>
            </a:r>
            <a:endParaRPr lang="en-US" sz="2800" kern="100" dirty="0">
              <a:effectLst/>
              <a:ea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8B21E6-6BCC-0C89-3742-33E5613A6949}"/>
              </a:ext>
            </a:extLst>
          </p:cNvPr>
          <p:cNvSpPr txBox="1"/>
          <p:nvPr/>
        </p:nvSpPr>
        <p:spPr>
          <a:xfrm>
            <a:off x="666960" y="4049139"/>
            <a:ext cx="96398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1448" indent="-151448" defTabSz="484632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kern="100" dirty="0" err="1"/>
              <a:t>T</a:t>
            </a:r>
            <a:r>
              <a:rPr lang="en-US" sz="2800" kern="100" dirty="0" err="1">
                <a:solidFill>
                  <a:schemeClr val="tx1"/>
                </a:solidFill>
              </a:rPr>
              <a:t>ối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ưu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hóa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hiệu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suất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của</a:t>
            </a:r>
            <a:r>
              <a:rPr lang="en-US" sz="2800" kern="100" dirty="0">
                <a:solidFill>
                  <a:schemeClr val="tx1"/>
                </a:solidFill>
              </a:rPr>
              <a:t> Joomla </a:t>
            </a:r>
            <a:r>
              <a:rPr lang="en-US" sz="2800" kern="100" dirty="0" err="1">
                <a:solidFill>
                  <a:schemeClr val="tx1"/>
                </a:solidFill>
              </a:rPr>
              <a:t>và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tạo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ra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một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trải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nghiệm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tốt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hơn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cho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người</a:t>
            </a:r>
            <a:r>
              <a:rPr lang="en-US" sz="2800" kern="100" dirty="0">
                <a:solidFill>
                  <a:schemeClr val="tx1"/>
                </a:solidFill>
              </a:rPr>
              <a:t> </a:t>
            </a:r>
            <a:r>
              <a:rPr lang="en-US" sz="2800" kern="100" dirty="0" err="1">
                <a:solidFill>
                  <a:schemeClr val="tx1"/>
                </a:solidFill>
              </a:rPr>
              <a:t>dùng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9053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824B17-EF7C-BCB0-FF0D-EB85815C1CD9}"/>
              </a:ext>
            </a:extLst>
          </p:cNvPr>
          <p:cNvSpPr txBox="1"/>
          <p:nvPr/>
        </p:nvSpPr>
        <p:spPr>
          <a:xfrm>
            <a:off x="104279" y="171706"/>
            <a:ext cx="10649316" cy="905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CHƯƠNG 2: NGHIÊN CỨU LÝ THUYẾT</a:t>
            </a:r>
          </a:p>
        </p:txBody>
      </p:sp>
      <p:pic>
        <p:nvPicPr>
          <p:cNvPr id="3" name="Picture 10" descr="Why You Need To Use Linux | Blinking Terminal">
            <a:extLst>
              <a:ext uri="{FF2B5EF4-FFF2-40B4-BE49-F238E27FC236}">
                <a16:creationId xmlns:a16="http://schemas.microsoft.com/office/drawing/2014/main" id="{9A2A7350-A059-4222-2162-4FF2E136A6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r="11519" b="4"/>
          <a:stretch/>
        </p:blipFill>
        <p:spPr bwMode="auto">
          <a:xfrm>
            <a:off x="10237214" y="4416881"/>
            <a:ext cx="1722695" cy="223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3">
            <a:extLst>
              <a:ext uri="{FF2B5EF4-FFF2-40B4-BE49-F238E27FC236}">
                <a16:creationId xmlns:a16="http://schemas.microsoft.com/office/drawing/2014/main" id="{F324E1C0-4DE8-97B2-4491-D56A0B0503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3" r="1095" b="-1"/>
          <a:stretch/>
        </p:blipFill>
        <p:spPr bwMode="auto">
          <a:xfrm>
            <a:off x="7915990" y="4416881"/>
            <a:ext cx="2251332" cy="207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5E216291-653F-5DBA-62E2-2B2F4F24C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8" r="-4" b="9902"/>
          <a:stretch/>
        </p:blipFill>
        <p:spPr bwMode="auto">
          <a:xfrm>
            <a:off x="2833737" y="4415557"/>
            <a:ext cx="2251332" cy="207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33BB00C0-272E-FE25-0E7A-128187ADE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582"/>
          <a:stretch/>
        </p:blipFill>
        <p:spPr bwMode="auto">
          <a:xfrm>
            <a:off x="5125013" y="4417462"/>
            <a:ext cx="2251332" cy="207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269F6C-2218-2DBF-4B62-23B5EDD3DA1A}"/>
              </a:ext>
            </a:extLst>
          </p:cNvPr>
          <p:cNvSpPr txBox="1"/>
          <p:nvPr/>
        </p:nvSpPr>
        <p:spPr>
          <a:xfrm>
            <a:off x="647076" y="1499621"/>
            <a:ext cx="3967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Mã</a:t>
            </a:r>
            <a:r>
              <a:rPr lang="en-US" sz="3600" dirty="0"/>
              <a:t> </a:t>
            </a:r>
            <a:r>
              <a:rPr lang="en-US" sz="3600" dirty="0" err="1"/>
              <a:t>nguồn</a:t>
            </a:r>
            <a:r>
              <a:rPr lang="en-US" sz="3600" dirty="0"/>
              <a:t> </a:t>
            </a:r>
            <a:r>
              <a:rPr lang="en-US" sz="3600" dirty="0" err="1"/>
              <a:t>mở</a:t>
            </a:r>
            <a:endParaRPr 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491F9-7AA3-22DC-1FBD-6CD168A29018}"/>
              </a:ext>
            </a:extLst>
          </p:cNvPr>
          <p:cNvSpPr txBox="1"/>
          <p:nvPr/>
        </p:nvSpPr>
        <p:spPr>
          <a:xfrm>
            <a:off x="647075" y="2687805"/>
            <a:ext cx="5290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Hệ</a:t>
            </a:r>
            <a:r>
              <a:rPr lang="en-US" sz="3600" dirty="0"/>
              <a:t> </a:t>
            </a:r>
            <a:r>
              <a:rPr lang="en-US" sz="3600" dirty="0" err="1"/>
              <a:t>quản</a:t>
            </a:r>
            <a:r>
              <a:rPr lang="en-US" sz="3600" dirty="0"/>
              <a:t> </a:t>
            </a:r>
            <a:r>
              <a:rPr lang="en-US" sz="3600" dirty="0" err="1"/>
              <a:t>trị</a:t>
            </a:r>
            <a:r>
              <a:rPr lang="en-US" sz="3600" dirty="0"/>
              <a:t> </a:t>
            </a:r>
            <a:r>
              <a:rPr lang="en-US" sz="3600" dirty="0" err="1"/>
              <a:t>nội</a:t>
            </a:r>
            <a:r>
              <a:rPr lang="en-US" sz="3600" dirty="0"/>
              <a:t> dung (CMS)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242756-FACE-668A-E7D7-E9F92D00E469}"/>
              </a:ext>
            </a:extLst>
          </p:cNvPr>
          <p:cNvSpPr txBox="1"/>
          <p:nvPr/>
        </p:nvSpPr>
        <p:spPr>
          <a:xfrm>
            <a:off x="6501983" y="1473122"/>
            <a:ext cx="215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Joomla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3DB242-4958-92E2-1354-57BD532D010F}"/>
              </a:ext>
            </a:extLst>
          </p:cNvPr>
          <p:cNvSpPr txBox="1"/>
          <p:nvPr/>
        </p:nvSpPr>
        <p:spPr>
          <a:xfrm>
            <a:off x="6501983" y="2669016"/>
            <a:ext cx="215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Ảo</a:t>
            </a:r>
            <a:r>
              <a:rPr lang="en-US" sz="3600" dirty="0"/>
              <a:t> </a:t>
            </a:r>
            <a:r>
              <a:rPr lang="en-US" sz="3600" dirty="0" err="1"/>
              <a:t>hóa</a:t>
            </a:r>
            <a:endParaRPr lang="en-US" sz="36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1B351B-8112-189A-450F-9892089D2A53}"/>
              </a:ext>
            </a:extLst>
          </p:cNvPr>
          <p:cNvSpPr/>
          <p:nvPr/>
        </p:nvSpPr>
        <p:spPr>
          <a:xfrm>
            <a:off x="323619" y="3708156"/>
            <a:ext cx="2582419" cy="30442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mage result for open source">
            <a:extLst>
              <a:ext uri="{FF2B5EF4-FFF2-40B4-BE49-F238E27FC236}">
                <a16:creationId xmlns:a16="http://schemas.microsoft.com/office/drawing/2014/main" id="{B802ED7E-6066-B0F5-C22F-66F415DEA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r="1196" b="-3"/>
          <a:stretch/>
        </p:blipFill>
        <p:spPr bwMode="auto">
          <a:xfrm>
            <a:off x="552457" y="4415557"/>
            <a:ext cx="2251332" cy="207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07410F-37D0-45B8-1D39-8B3A4426F9AF}"/>
              </a:ext>
            </a:extLst>
          </p:cNvPr>
          <p:cNvSpPr txBox="1"/>
          <p:nvPr/>
        </p:nvSpPr>
        <p:spPr>
          <a:xfrm>
            <a:off x="9730699" y="1480831"/>
            <a:ext cx="209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336602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5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573AD1-AFE1-B93C-399E-D5C9C8E266CD}"/>
              </a:ext>
            </a:extLst>
          </p:cNvPr>
          <p:cNvSpPr txBox="1"/>
          <p:nvPr/>
        </p:nvSpPr>
        <p:spPr>
          <a:xfrm>
            <a:off x="104279" y="190495"/>
            <a:ext cx="10649316" cy="905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CHƯƠNG 3: HIỆN THỰC HÓA NGHIÊN CỨU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D4B86A-1011-1456-9E6F-32940AA527DE}"/>
              </a:ext>
            </a:extLst>
          </p:cNvPr>
          <p:cNvSpPr txBox="1"/>
          <p:nvPr/>
        </p:nvSpPr>
        <p:spPr>
          <a:xfrm>
            <a:off x="555710" y="1027629"/>
            <a:ext cx="686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1. </a:t>
            </a:r>
            <a:r>
              <a:rPr lang="en-US" sz="3600" dirty="0" err="1"/>
              <a:t>Cài</a:t>
            </a:r>
            <a:r>
              <a:rPr lang="en-US" sz="3600" dirty="0"/>
              <a:t> </a:t>
            </a:r>
            <a:r>
              <a:rPr lang="en-US" sz="3600" dirty="0" err="1"/>
              <a:t>đặt</a:t>
            </a:r>
            <a:r>
              <a:rPr lang="en-US" sz="3600" dirty="0"/>
              <a:t> </a:t>
            </a:r>
            <a:r>
              <a:rPr lang="en-US" sz="3600" dirty="0" err="1"/>
              <a:t>phần</a:t>
            </a:r>
            <a:r>
              <a:rPr lang="en-US" sz="3600" dirty="0"/>
              <a:t> </a:t>
            </a:r>
            <a:r>
              <a:rPr lang="en-US" sz="3600" dirty="0" err="1"/>
              <a:t>mềm</a:t>
            </a:r>
            <a:r>
              <a:rPr lang="en-US" sz="3600" dirty="0"/>
              <a:t> </a:t>
            </a:r>
            <a:r>
              <a:rPr lang="en-US" sz="3600" dirty="0" err="1"/>
              <a:t>ảo</a:t>
            </a:r>
            <a:r>
              <a:rPr lang="en-US" sz="3600" dirty="0"/>
              <a:t> </a:t>
            </a:r>
            <a:r>
              <a:rPr lang="en-US" sz="3600" dirty="0" err="1"/>
              <a:t>hóa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40B9F-6AEB-61DE-A75B-E19C7A118946}"/>
              </a:ext>
            </a:extLst>
          </p:cNvPr>
          <p:cNvSpPr txBox="1"/>
          <p:nvPr/>
        </p:nvSpPr>
        <p:spPr>
          <a:xfrm>
            <a:off x="1030409" y="1859340"/>
            <a:ext cx="40036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24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VMware Workstation là một </a:t>
            </a:r>
            <a:r>
              <a:rPr lang="en-US" sz="2400" b="0" i="0" dirty="0" err="1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24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i="0" dirty="0" err="1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lang="en-US" sz="24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i="0" dirty="0" err="1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ảo</a:t>
            </a:r>
            <a:r>
              <a:rPr lang="en-US" sz="24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i="0" dirty="0" err="1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sz="24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cho phép người dùng chạy</a:t>
            </a:r>
            <a:r>
              <a:rPr lang="en-US" sz="24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i="0" dirty="0" err="1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vi-VN" sz="24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máy ảo trên </a:t>
            </a:r>
            <a:r>
              <a:rPr lang="en-US" sz="2400" b="0" i="0" dirty="0" err="1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4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b="0" i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máy tính vật lý</a:t>
            </a:r>
            <a:endParaRPr lang="en-US" sz="2400" dirty="0">
              <a:latin typeface="Calibri 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25008B-5C91-8B56-7CD7-DFBFE70C24B4}"/>
              </a:ext>
            </a:extLst>
          </p:cNvPr>
          <p:cNvSpPr txBox="1"/>
          <p:nvPr/>
        </p:nvSpPr>
        <p:spPr>
          <a:xfrm>
            <a:off x="1061237" y="3749750"/>
            <a:ext cx="3577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Sau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cài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 </a:t>
            </a:r>
            <a:r>
              <a:rPr lang="en-US" sz="2400" dirty="0" err="1"/>
              <a:t>xong</a:t>
            </a:r>
            <a:r>
              <a:rPr lang="en-US" sz="2400" dirty="0"/>
              <a:t> ta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giao</a:t>
            </a:r>
            <a:r>
              <a:rPr lang="en-US" sz="2400" dirty="0"/>
              <a:t> </a:t>
            </a:r>
            <a:r>
              <a:rPr lang="en-US" sz="2400" dirty="0" err="1"/>
              <a:t>diện</a:t>
            </a:r>
            <a:r>
              <a:rPr lang="en-US" sz="2400" dirty="0"/>
              <a:t> </a:t>
            </a:r>
            <a:r>
              <a:rPr lang="en-US" sz="2400" dirty="0" err="1"/>
              <a:t>như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8080AE-B7E0-914E-AE9C-4A50A21B3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353" y="1673960"/>
            <a:ext cx="5638410" cy="420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7530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A919FA21-53F2-979D-76BB-63EABAC371E5}"/>
              </a:ext>
            </a:extLst>
          </p:cNvPr>
          <p:cNvSpPr txBox="1"/>
          <p:nvPr/>
        </p:nvSpPr>
        <p:spPr>
          <a:xfrm>
            <a:off x="432149" y="325580"/>
            <a:ext cx="11440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2. </a:t>
            </a:r>
            <a:r>
              <a:rPr lang="en-US" sz="3600" dirty="0" err="1"/>
              <a:t>Cài</a:t>
            </a:r>
            <a:r>
              <a:rPr lang="en-US" sz="3600" dirty="0"/>
              <a:t> </a:t>
            </a:r>
            <a:r>
              <a:rPr lang="en-US" sz="3600" dirty="0" err="1"/>
              <a:t>đặt</a:t>
            </a:r>
            <a:r>
              <a:rPr lang="en-US" sz="3600" dirty="0"/>
              <a:t> </a:t>
            </a:r>
            <a:r>
              <a:rPr lang="en-US" sz="3600" dirty="0" err="1"/>
              <a:t>hệ</a:t>
            </a:r>
            <a:r>
              <a:rPr lang="en-US" sz="3600" dirty="0"/>
              <a:t> </a:t>
            </a:r>
            <a:r>
              <a:rPr lang="en-US" sz="3600" dirty="0" err="1"/>
              <a:t>điều</a:t>
            </a:r>
            <a:r>
              <a:rPr lang="en-US" sz="3600" dirty="0"/>
              <a:t> </a:t>
            </a:r>
            <a:r>
              <a:rPr lang="en-US" sz="3600" dirty="0" err="1"/>
              <a:t>hành</a:t>
            </a:r>
            <a:r>
              <a:rPr lang="en-US" sz="3600" dirty="0"/>
              <a:t> </a:t>
            </a:r>
            <a:r>
              <a:rPr lang="en-US" sz="3600" dirty="0" err="1"/>
              <a:t>mã</a:t>
            </a:r>
            <a:r>
              <a:rPr lang="en-US" sz="3600" dirty="0"/>
              <a:t> </a:t>
            </a:r>
            <a:r>
              <a:rPr lang="en-US" sz="3600" dirty="0" err="1"/>
              <a:t>nguồn</a:t>
            </a:r>
            <a:r>
              <a:rPr lang="en-US" sz="3600" dirty="0"/>
              <a:t> </a:t>
            </a:r>
            <a:r>
              <a:rPr lang="en-US" sz="3600" dirty="0" err="1"/>
              <a:t>mở</a:t>
            </a:r>
            <a:r>
              <a:rPr lang="en-US" sz="3600" dirty="0"/>
              <a:t> </a:t>
            </a:r>
            <a:r>
              <a:rPr lang="en-US" sz="3600" dirty="0" err="1"/>
              <a:t>trên</a:t>
            </a:r>
            <a:r>
              <a:rPr lang="en-US" sz="3600" dirty="0"/>
              <a:t> </a:t>
            </a:r>
            <a:r>
              <a:rPr lang="en-US" sz="3600" dirty="0" err="1"/>
              <a:t>máy</a:t>
            </a:r>
            <a:r>
              <a:rPr lang="en-US" sz="3600" dirty="0"/>
              <a:t> </a:t>
            </a:r>
            <a:r>
              <a:rPr lang="en-US" sz="3600" dirty="0" err="1"/>
              <a:t>ảo</a:t>
            </a:r>
            <a:r>
              <a:rPr lang="en-US" sz="3600" dirty="0"/>
              <a:t> </a:t>
            </a:r>
            <a:r>
              <a:rPr lang="en-US" sz="3600" dirty="0" err="1"/>
              <a:t>vừa</a:t>
            </a:r>
            <a:r>
              <a:rPr lang="en-US" sz="3600" dirty="0"/>
              <a:t> </a:t>
            </a:r>
            <a:r>
              <a:rPr lang="en-US" sz="3600" dirty="0" err="1"/>
              <a:t>tạo</a:t>
            </a:r>
            <a:endParaRPr lang="en-US" sz="36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ACF5783-B105-F708-89FA-BB51438D547D}"/>
              </a:ext>
            </a:extLst>
          </p:cNvPr>
          <p:cNvSpPr txBox="1"/>
          <p:nvPr/>
        </p:nvSpPr>
        <p:spPr>
          <a:xfrm>
            <a:off x="303800" y="1071015"/>
            <a:ext cx="4343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</a:t>
            </a:r>
            <a:r>
              <a:rPr lang="en-US" sz="2400" dirty="0" err="1"/>
              <a:t>Chọn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hành</a:t>
            </a:r>
            <a:r>
              <a:rPr lang="en-US" sz="2400" dirty="0"/>
              <a:t> </a:t>
            </a:r>
            <a:r>
              <a:rPr lang="en-US" sz="2400" dirty="0" err="1"/>
              <a:t>mã</a:t>
            </a:r>
            <a:r>
              <a:rPr lang="en-US" sz="2400" dirty="0"/>
              <a:t> </a:t>
            </a:r>
            <a:r>
              <a:rPr lang="en-US" sz="2400" dirty="0" err="1"/>
              <a:t>nguồn</a:t>
            </a:r>
            <a:r>
              <a:rPr lang="en-US" sz="2400" dirty="0"/>
              <a:t> </a:t>
            </a:r>
            <a:r>
              <a:rPr lang="en-US" sz="2400" dirty="0" err="1"/>
              <a:t>mở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cài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, ở </a:t>
            </a:r>
            <a:r>
              <a:rPr lang="en-US" sz="2400" dirty="0" err="1"/>
              <a:t>đây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chọn</a:t>
            </a:r>
            <a:r>
              <a:rPr lang="en-US" sz="2400" dirty="0"/>
              <a:t> Ubuntu 14.04</a:t>
            </a:r>
          </a:p>
        </p:txBody>
      </p:sp>
      <p:pic>
        <p:nvPicPr>
          <p:cNvPr id="83" name="Picture 2">
            <a:extLst>
              <a:ext uri="{FF2B5EF4-FFF2-40B4-BE49-F238E27FC236}">
                <a16:creationId xmlns:a16="http://schemas.microsoft.com/office/drawing/2014/main" id="{96716A4F-08BE-AFCD-0136-4D21BF75E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00" y="2595121"/>
            <a:ext cx="5002213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C1627F95-0B3C-30E9-DE1A-9CA0AD7F7A09}"/>
              </a:ext>
            </a:extLst>
          </p:cNvPr>
          <p:cNvSpPr txBox="1"/>
          <p:nvPr/>
        </p:nvSpPr>
        <p:spPr>
          <a:xfrm>
            <a:off x="6219794" y="1071015"/>
            <a:ext cx="4343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Sau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cấu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xong</a:t>
            </a:r>
            <a:r>
              <a:rPr lang="en-US" sz="2400" dirty="0"/>
              <a:t>, ta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giao</a:t>
            </a:r>
            <a:r>
              <a:rPr lang="en-US" sz="2400" dirty="0"/>
              <a:t> </a:t>
            </a:r>
            <a:r>
              <a:rPr lang="en-US" sz="2400" dirty="0" err="1"/>
              <a:t>diện</a:t>
            </a:r>
            <a:r>
              <a:rPr lang="en-US" sz="2400" dirty="0"/>
              <a:t> </a:t>
            </a:r>
            <a:r>
              <a:rPr lang="en-US" sz="2400" dirty="0" err="1"/>
              <a:t>như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:</a:t>
            </a:r>
          </a:p>
        </p:txBody>
      </p:sp>
      <p:pic>
        <p:nvPicPr>
          <p:cNvPr id="85" name="Picture 1">
            <a:extLst>
              <a:ext uri="{FF2B5EF4-FFF2-40B4-BE49-F238E27FC236}">
                <a16:creationId xmlns:a16="http://schemas.microsoft.com/office/drawing/2014/main" id="{E11FD256-33F8-4973-CEDA-D9AB7551A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794" y="2595121"/>
            <a:ext cx="5181101" cy="35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146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72CD7A-082A-C84F-6924-DB41D78AA85B}"/>
              </a:ext>
            </a:extLst>
          </p:cNvPr>
          <p:cNvSpPr txBox="1"/>
          <p:nvPr/>
        </p:nvSpPr>
        <p:spPr>
          <a:xfrm>
            <a:off x="839360" y="178148"/>
            <a:ext cx="5173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3. </a:t>
            </a:r>
            <a:r>
              <a:rPr lang="en-US" sz="3600" dirty="0" err="1"/>
              <a:t>Cài</a:t>
            </a:r>
            <a:r>
              <a:rPr lang="en-US" sz="3600" dirty="0"/>
              <a:t> </a:t>
            </a:r>
            <a:r>
              <a:rPr lang="en-US" sz="3600" dirty="0" err="1"/>
              <a:t>đặt</a:t>
            </a:r>
            <a:r>
              <a:rPr lang="en-US" sz="3600" dirty="0"/>
              <a:t> </a:t>
            </a:r>
            <a:r>
              <a:rPr lang="en-US" sz="3600" dirty="0" err="1"/>
              <a:t>Xshell</a:t>
            </a:r>
            <a:r>
              <a:rPr lang="en-US" sz="3600" dirty="0"/>
              <a:t>, FileZilla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2D60ED-5B46-BF8B-62B8-91BAEBB2F66F}"/>
              </a:ext>
            </a:extLst>
          </p:cNvPr>
          <p:cNvSpPr txBox="1"/>
          <p:nvPr/>
        </p:nvSpPr>
        <p:spPr>
          <a:xfrm>
            <a:off x="839360" y="1016650"/>
            <a:ext cx="45592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 (Body)"/>
                <a:ea typeface="Times New Roman" panose="02020603050405020304" pitchFamily="18" charset="0"/>
              </a:rPr>
              <a:t>- </a:t>
            </a:r>
            <a:r>
              <a:rPr lang="en-US" sz="2400" dirty="0" err="1">
                <a:effectLst/>
                <a:latin typeface="Calibri (Body)"/>
                <a:ea typeface="Times New Roman" panose="02020603050405020304" pitchFamily="18" charset="0"/>
              </a:rPr>
              <a:t>Xshell</a:t>
            </a:r>
            <a:r>
              <a:rPr lang="en-US" sz="2400" dirty="0">
                <a:effectLst/>
                <a:latin typeface="Calibri (Body)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 (Body)"/>
                <a:ea typeface="Times New Roman" panose="02020603050405020304" pitchFamily="18" charset="0"/>
              </a:rPr>
              <a:t>là</a:t>
            </a:r>
            <a:r>
              <a:rPr lang="en-US" sz="2400" dirty="0">
                <a:effectLst/>
                <a:latin typeface="Calibri (Body)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 (Body)"/>
                <a:ea typeface="Times New Roman" panose="02020603050405020304" pitchFamily="18" charset="0"/>
              </a:rPr>
              <a:t>một</a:t>
            </a:r>
            <a:r>
              <a:rPr lang="en-US" sz="2400" dirty="0">
                <a:effectLst/>
                <a:latin typeface="Calibri (Body)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 (Body)"/>
                <a:ea typeface="Times New Roman" panose="02020603050405020304" pitchFamily="18" charset="0"/>
              </a:rPr>
              <a:t>phần</a:t>
            </a:r>
            <a:r>
              <a:rPr lang="en-US" sz="2400" dirty="0">
                <a:effectLst/>
                <a:latin typeface="Calibri (Body)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 (Body)"/>
                <a:ea typeface="Times New Roman" panose="02020603050405020304" pitchFamily="18" charset="0"/>
              </a:rPr>
              <a:t>mềm</a:t>
            </a:r>
            <a:r>
              <a:rPr lang="en-US" sz="2400" dirty="0">
                <a:effectLst/>
                <a:latin typeface="Calibri (Body)"/>
                <a:ea typeface="Times New Roman" panose="02020603050405020304" pitchFamily="18" charset="0"/>
              </a:rPr>
              <a:t> Terminal </a:t>
            </a:r>
            <a:r>
              <a:rPr lang="en-US" sz="2400" dirty="0" err="1">
                <a:effectLst/>
                <a:latin typeface="Calibri (Body)"/>
                <a:ea typeface="Times New Roman" panose="02020603050405020304" pitchFamily="18" charset="0"/>
              </a:rPr>
              <a:t>cho</a:t>
            </a:r>
            <a:r>
              <a:rPr lang="en-US" sz="2400" dirty="0">
                <a:effectLst/>
                <a:latin typeface="Calibri (Body)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 (Body)"/>
                <a:ea typeface="Times New Roman" panose="02020603050405020304" pitchFamily="18" charset="0"/>
              </a:rPr>
              <a:t>phép</a:t>
            </a:r>
            <a:r>
              <a:rPr lang="en-US" sz="2400" dirty="0">
                <a:effectLst/>
                <a:latin typeface="Calibri (Body)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 (Body)"/>
                <a:ea typeface="Times New Roman" panose="02020603050405020304" pitchFamily="18" charset="0"/>
              </a:rPr>
              <a:t>người</a:t>
            </a:r>
            <a:r>
              <a:rPr lang="en-US" sz="2400" dirty="0">
                <a:effectLst/>
                <a:latin typeface="Calibri (Body)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 (Body)"/>
                <a:ea typeface="Times New Roman" panose="02020603050405020304" pitchFamily="18" charset="0"/>
              </a:rPr>
              <a:t>dùng</a:t>
            </a:r>
            <a:r>
              <a:rPr lang="en-US" sz="2400" dirty="0">
                <a:effectLst/>
                <a:latin typeface="Calibri (Body)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 (Body)"/>
                <a:ea typeface="Times New Roman" panose="02020603050405020304" pitchFamily="18" charset="0"/>
              </a:rPr>
              <a:t>kết</a:t>
            </a:r>
            <a:r>
              <a:rPr lang="en-US" sz="2400" dirty="0">
                <a:effectLst/>
                <a:latin typeface="Calibri (Body)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 (Body)"/>
                <a:ea typeface="Times New Roman" panose="02020603050405020304" pitchFamily="18" charset="0"/>
              </a:rPr>
              <a:t>nối</a:t>
            </a:r>
            <a:r>
              <a:rPr lang="en-US" sz="2400" dirty="0">
                <a:effectLst/>
                <a:latin typeface="Calibri (Body)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 (Body)"/>
                <a:ea typeface="Times New Roman" panose="02020603050405020304" pitchFamily="18" charset="0"/>
              </a:rPr>
              <a:t>và</a:t>
            </a:r>
            <a:r>
              <a:rPr lang="en-US" sz="2400" dirty="0">
                <a:effectLst/>
                <a:latin typeface="Calibri (Body)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 (Body)"/>
                <a:ea typeface="Times New Roman" panose="02020603050405020304" pitchFamily="18" charset="0"/>
              </a:rPr>
              <a:t>quản</a:t>
            </a:r>
            <a:r>
              <a:rPr lang="en-US" sz="2400" dirty="0">
                <a:effectLst/>
                <a:latin typeface="Calibri (Body)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 (Body)"/>
                <a:ea typeface="Times New Roman" panose="02020603050405020304" pitchFamily="18" charset="0"/>
              </a:rPr>
              <a:t>lý</a:t>
            </a:r>
            <a:r>
              <a:rPr lang="en-US" sz="2400" dirty="0">
                <a:effectLst/>
                <a:latin typeface="Calibri (Body)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 (Body)"/>
                <a:ea typeface="Times New Roman" panose="02020603050405020304" pitchFamily="18" charset="0"/>
              </a:rPr>
              <a:t>các</a:t>
            </a:r>
            <a:r>
              <a:rPr lang="en-US" sz="2400" dirty="0">
                <a:effectLst/>
                <a:latin typeface="Calibri (Body)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 (Body)"/>
                <a:ea typeface="Times New Roman" panose="02020603050405020304" pitchFamily="18" charset="0"/>
              </a:rPr>
              <a:t>máy</a:t>
            </a:r>
            <a:r>
              <a:rPr lang="en-US" sz="2400" dirty="0">
                <a:effectLst/>
                <a:latin typeface="Calibri (Body)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 (Body)"/>
                <a:ea typeface="Times New Roman" panose="02020603050405020304" pitchFamily="18" charset="0"/>
              </a:rPr>
              <a:t>chủ</a:t>
            </a:r>
            <a:r>
              <a:rPr lang="en-US" sz="2400" dirty="0">
                <a:effectLst/>
                <a:latin typeface="Calibri (Body)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 (Body)"/>
                <a:ea typeface="Times New Roman" panose="02020603050405020304" pitchFamily="18" charset="0"/>
              </a:rPr>
              <a:t>từ</a:t>
            </a:r>
            <a:r>
              <a:rPr lang="en-US" sz="2400" dirty="0">
                <a:effectLst/>
                <a:latin typeface="Calibri (Body)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Calibri (Body)"/>
                <a:ea typeface="Times New Roman" panose="02020603050405020304" pitchFamily="18" charset="0"/>
              </a:rPr>
              <a:t>xa</a:t>
            </a:r>
            <a:endParaRPr lang="en-US" sz="2400" dirty="0">
              <a:effectLst/>
              <a:latin typeface="Calibri (Body)"/>
              <a:ea typeface="Times New Roman" panose="02020603050405020304" pitchFamily="18" charset="0"/>
            </a:endParaRPr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7390BFD3-BF13-012D-C013-F0C22469C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60" y="2466842"/>
            <a:ext cx="5448590" cy="4099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51A888-379B-949C-C5AB-F869EA56CB4D}"/>
              </a:ext>
            </a:extLst>
          </p:cNvPr>
          <p:cNvSpPr txBox="1"/>
          <p:nvPr/>
        </p:nvSpPr>
        <p:spPr>
          <a:xfrm>
            <a:off x="6510136" y="766415"/>
            <a:ext cx="44840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- FileZilla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nhằm</a:t>
            </a:r>
            <a:r>
              <a:rPr lang="en-US" sz="2400" dirty="0"/>
              <a:t> </a:t>
            </a:r>
            <a:r>
              <a:rPr lang="en-US" sz="2400" dirty="0" err="1"/>
              <a:t>làm</a:t>
            </a:r>
            <a:r>
              <a:rPr lang="en-US" sz="2400" dirty="0"/>
              <a:t> </a:t>
            </a:r>
            <a:r>
              <a:rPr lang="en-US" sz="2400" dirty="0" err="1"/>
              <a:t>quá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upload </a:t>
            </a:r>
            <a:r>
              <a:rPr lang="en-US" sz="2400" dirty="0" err="1"/>
              <a:t>và</a:t>
            </a:r>
            <a:r>
              <a:rPr lang="en-US" sz="2400" dirty="0"/>
              <a:t> download file </a:t>
            </a:r>
            <a:r>
              <a:rPr lang="en-US" sz="2400" dirty="0" err="1"/>
              <a:t>từ</a:t>
            </a:r>
            <a:r>
              <a:rPr lang="en-US" sz="2400" dirty="0"/>
              <a:t> Server </a:t>
            </a:r>
            <a:r>
              <a:rPr lang="en-US" sz="2400" dirty="0" err="1"/>
              <a:t>của</a:t>
            </a:r>
            <a:r>
              <a:rPr lang="en-US" sz="2400" dirty="0"/>
              <a:t> Website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nhanh</a:t>
            </a:r>
            <a:r>
              <a:rPr lang="en-US" sz="2400" dirty="0"/>
              <a:t> </a:t>
            </a:r>
            <a:r>
              <a:rPr lang="en-US" sz="2400" dirty="0" err="1"/>
              <a:t>chóng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dễ</a:t>
            </a:r>
            <a:r>
              <a:rPr lang="en-US" sz="2400" dirty="0"/>
              <a:t> </a:t>
            </a:r>
            <a:r>
              <a:rPr lang="en-US" sz="2400" dirty="0" err="1"/>
              <a:t>dàng</a:t>
            </a:r>
            <a:endParaRPr lang="en-US" sz="24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EB8E5FD7-720D-64F0-12FF-4C98E3E68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687" y="2466842"/>
            <a:ext cx="5277042" cy="4099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742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8FCC8-14FD-5E4E-A170-2762E1117D0F}"/>
              </a:ext>
            </a:extLst>
          </p:cNvPr>
          <p:cNvSpPr txBox="1"/>
          <p:nvPr/>
        </p:nvSpPr>
        <p:spPr>
          <a:xfrm>
            <a:off x="839360" y="171885"/>
            <a:ext cx="604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4. </a:t>
            </a:r>
            <a:r>
              <a:rPr lang="en-US" sz="3600" dirty="0" err="1"/>
              <a:t>Cài</a:t>
            </a:r>
            <a:r>
              <a:rPr lang="en-US" sz="3600" dirty="0"/>
              <a:t> </a:t>
            </a:r>
            <a:r>
              <a:rPr lang="en-US" sz="3600" dirty="0" err="1"/>
              <a:t>đặt</a:t>
            </a:r>
            <a:r>
              <a:rPr lang="en-US" sz="3600" dirty="0"/>
              <a:t> </a:t>
            </a:r>
            <a:r>
              <a:rPr lang="en-US" sz="3600" dirty="0" err="1"/>
              <a:t>openSSH</a:t>
            </a:r>
            <a:r>
              <a:rPr lang="en-US" sz="3600" dirty="0"/>
              <a:t>, MySQL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89509-911B-C948-76F3-FF96DE1D5050}"/>
              </a:ext>
            </a:extLst>
          </p:cNvPr>
          <p:cNvSpPr txBox="1"/>
          <p:nvPr/>
        </p:nvSpPr>
        <p:spPr>
          <a:xfrm>
            <a:off x="361689" y="911121"/>
            <a:ext cx="5381495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ea typeface="Times New Roman" panose="02020603050405020304" pitchFamily="18" charset="0"/>
              </a:rPr>
              <a:t>-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openSSH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giúp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kết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nối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tới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máy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ảo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qua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phần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mềm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xShell</a:t>
            </a:r>
            <a:endParaRPr lang="en-US" sz="24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6146" name="Picture 1">
            <a:extLst>
              <a:ext uri="{FF2B5EF4-FFF2-40B4-BE49-F238E27FC236}">
                <a16:creationId xmlns:a16="http://schemas.microsoft.com/office/drawing/2014/main" id="{AB74234D-6C84-C088-FE5E-5E48F8DFC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75" y="2243309"/>
            <a:ext cx="5428136" cy="4152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5E8889-FBDC-7C0F-651B-777FB8C902B9}"/>
              </a:ext>
            </a:extLst>
          </p:cNvPr>
          <p:cNvSpPr txBox="1"/>
          <p:nvPr/>
        </p:nvSpPr>
        <p:spPr>
          <a:xfrm>
            <a:off x="6222777" y="911121"/>
            <a:ext cx="54753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alibri (Body)"/>
              </a:rPr>
              <a:t>- MySQL </a:t>
            </a:r>
            <a:r>
              <a:rPr lang="en-US" sz="2400" dirty="0" err="1">
                <a:latin typeface="Calibri (Body)"/>
              </a:rPr>
              <a:t>giúp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quản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lý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thông</a:t>
            </a:r>
            <a:r>
              <a:rPr lang="en-US" sz="2400" dirty="0">
                <a:latin typeface="Calibri (Body)"/>
              </a:rPr>
              <a:t> qua </a:t>
            </a:r>
            <a:r>
              <a:rPr lang="en-US" sz="2400" dirty="0" err="1">
                <a:latin typeface="Calibri (Body)"/>
              </a:rPr>
              <a:t>các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cơ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sở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r>
              <a:rPr lang="en-US" sz="2400" dirty="0">
                <a:latin typeface="Calibri (Body)"/>
              </a:rPr>
              <a:t>, </a:t>
            </a:r>
            <a:r>
              <a:rPr lang="en-US" sz="2400" dirty="0" err="1">
                <a:latin typeface="Calibri (Body)"/>
              </a:rPr>
              <a:t>mỗi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cơ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sở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có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thể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có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nhiều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bảng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quan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hệ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chứa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r>
              <a:rPr lang="en-US" sz="2400" dirty="0">
                <a:latin typeface="Calibri (Body)"/>
              </a:rPr>
              <a:t>.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Calibri (Body)"/>
              <a:ea typeface="Times New Roman" panose="02020603050405020304" pitchFamily="18" charset="0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437C9519-6517-B76D-10DB-2BF5045B4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493" y="2277780"/>
            <a:ext cx="5680555" cy="4083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018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72CD7A-082A-C84F-6924-DB41D78AA85B}"/>
              </a:ext>
            </a:extLst>
          </p:cNvPr>
          <p:cNvSpPr txBox="1"/>
          <p:nvPr/>
        </p:nvSpPr>
        <p:spPr>
          <a:xfrm>
            <a:off x="839360" y="178148"/>
            <a:ext cx="5173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5. </a:t>
            </a:r>
            <a:r>
              <a:rPr lang="en-US" sz="3600" dirty="0" err="1"/>
              <a:t>Cài</a:t>
            </a:r>
            <a:r>
              <a:rPr lang="en-US" sz="3600" dirty="0"/>
              <a:t> </a:t>
            </a:r>
            <a:r>
              <a:rPr lang="en-US" sz="3600" dirty="0" err="1"/>
              <a:t>đặt</a:t>
            </a:r>
            <a:r>
              <a:rPr lang="en-US" sz="3600" dirty="0"/>
              <a:t> Apache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2D60ED-5B46-BF8B-62B8-91BAEBB2F66F}"/>
              </a:ext>
            </a:extLst>
          </p:cNvPr>
          <p:cNvSpPr txBox="1"/>
          <p:nvPr/>
        </p:nvSpPr>
        <p:spPr>
          <a:xfrm>
            <a:off x="958479" y="1098547"/>
            <a:ext cx="40143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- </a:t>
            </a:r>
            <a:r>
              <a:rPr lang="en-US" sz="2400" dirty="0" err="1"/>
              <a:t>Cài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 Apache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Website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mình</a:t>
            </a:r>
            <a:endParaRPr lang="en-US" sz="2400" dirty="0"/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Calibri (Body)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162BA9-5EF0-87DD-152B-EA7A168D9227}"/>
              </a:ext>
            </a:extLst>
          </p:cNvPr>
          <p:cNvSpPr txBox="1"/>
          <p:nvPr/>
        </p:nvSpPr>
        <p:spPr>
          <a:xfrm>
            <a:off x="958479" y="2157445"/>
            <a:ext cx="44089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-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lệnh</a:t>
            </a:r>
            <a:r>
              <a:rPr lang="en-US" sz="2400" dirty="0"/>
              <a:t>: </a:t>
            </a:r>
            <a:r>
              <a:rPr lang="en-GB" sz="2400" dirty="0"/>
              <a:t>apt-get install apache2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cài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endParaRPr lang="en-US" sz="2400" dirty="0"/>
          </a:p>
        </p:txBody>
      </p:sp>
      <p:pic>
        <p:nvPicPr>
          <p:cNvPr id="8194" name="Picture 1">
            <a:extLst>
              <a:ext uri="{FF2B5EF4-FFF2-40B4-BE49-F238E27FC236}">
                <a16:creationId xmlns:a16="http://schemas.microsoft.com/office/drawing/2014/main" id="{C36B1E10-CE0A-C652-EE31-510F20E7F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2" y="3298026"/>
            <a:ext cx="5316538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501225-B784-9F20-AB8F-1CA3D7080282}"/>
              </a:ext>
            </a:extLst>
          </p:cNvPr>
          <p:cNvSpPr txBox="1"/>
          <p:nvPr/>
        </p:nvSpPr>
        <p:spPr>
          <a:xfrm>
            <a:off x="6251839" y="1098546"/>
            <a:ext cx="46111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ea typeface="Times New Roman" panose="02020603050405020304" pitchFamily="18" charset="0"/>
              </a:rPr>
              <a:t>-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Kiểm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tra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Web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đã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hoạt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động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chưa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bằng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cách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truy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cập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đến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địa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chỉ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3"/>
              </a:rPr>
              <a:t>http://IP</a:t>
            </a:r>
            <a:endParaRPr lang="en-US" sz="2400" dirty="0"/>
          </a:p>
        </p:txBody>
      </p:sp>
      <p:pic>
        <p:nvPicPr>
          <p:cNvPr id="8197" name="Picture 1">
            <a:extLst>
              <a:ext uri="{FF2B5EF4-FFF2-40B4-BE49-F238E27FC236}">
                <a16:creationId xmlns:a16="http://schemas.microsoft.com/office/drawing/2014/main" id="{37EAF868-568D-E03F-0072-99FC41899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839" y="3298027"/>
            <a:ext cx="5475287" cy="3005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724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516</TotalTime>
  <Words>919</Words>
  <Application>Microsoft Office PowerPoint</Application>
  <PresentationFormat>Widescreen</PresentationFormat>
  <Paragraphs>83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(Body)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Quang Duy</dc:creator>
  <cp:lastModifiedBy>Pham Quang Duy</cp:lastModifiedBy>
  <cp:revision>9</cp:revision>
  <dcterms:created xsi:type="dcterms:W3CDTF">2024-01-12T14:09:42Z</dcterms:created>
  <dcterms:modified xsi:type="dcterms:W3CDTF">2024-01-16T05:31:12Z</dcterms:modified>
</cp:coreProperties>
</file>